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8"/>
  </p:notesMasterIdLst>
  <p:sldIdLst>
    <p:sldId id="256" r:id="rId2"/>
    <p:sldId id="257" r:id="rId3"/>
    <p:sldId id="262" r:id="rId4"/>
    <p:sldId id="294" r:id="rId5"/>
    <p:sldId id="264" r:id="rId6"/>
    <p:sldId id="265" r:id="rId7"/>
    <p:sldId id="273" r:id="rId8"/>
    <p:sldId id="274" r:id="rId9"/>
    <p:sldId id="267" r:id="rId10"/>
    <p:sldId id="268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31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0" r:id="rId27"/>
    <p:sldId id="292" r:id="rId28"/>
    <p:sldId id="291" r:id="rId29"/>
    <p:sldId id="295" r:id="rId30"/>
    <p:sldId id="296" r:id="rId31"/>
    <p:sldId id="297" r:id="rId32"/>
    <p:sldId id="314" r:id="rId33"/>
    <p:sldId id="315" r:id="rId34"/>
    <p:sldId id="316" r:id="rId35"/>
    <p:sldId id="298" r:id="rId36"/>
    <p:sldId id="299" r:id="rId37"/>
    <p:sldId id="300" r:id="rId38"/>
    <p:sldId id="301" r:id="rId39"/>
    <p:sldId id="303" r:id="rId40"/>
    <p:sldId id="305" r:id="rId41"/>
    <p:sldId id="304" r:id="rId42"/>
    <p:sldId id="312" r:id="rId43"/>
    <p:sldId id="313" r:id="rId44"/>
    <p:sldId id="306" r:id="rId45"/>
    <p:sldId id="307" r:id="rId46"/>
    <p:sldId id="310" r:id="rId4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0"/>
  </p:normalViewPr>
  <p:slideViewPr>
    <p:cSldViewPr>
      <p:cViewPr varScale="1">
        <p:scale>
          <a:sx n="67" d="100"/>
          <a:sy n="6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EAA02-C221-4CD5-A4F3-3E3D9E37F098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AAA6F-8D65-493D-99B1-853D8E5D878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FDBC17-38A2-4E06-AD33-B70347F3300F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942E7-EB8A-4C8E-927B-E5D48A6466D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942E7-EB8A-4C8E-927B-E5D48A6466D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942E7-EB8A-4C8E-927B-E5D48A6466D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A07758-07ED-432F-8CA7-22DB25C9005E}" type="slidenum">
              <a:rPr lang="en-US" altLang="zh-CN"/>
              <a:pPr/>
              <a:t>14</a:t>
            </a:fld>
            <a:endParaRPr lang="en-US" altLang="zh-CN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AAA6F-8D65-493D-99B1-853D8E5D878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7B3AE6F-A223-4CEC-A4C2-6E3D47F8599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2011-2-8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3600399"/>
          </a:xfrm>
        </p:spPr>
        <p:txBody>
          <a:bodyPr>
            <a:normAutofit/>
          </a:bodyPr>
          <a:lstStyle/>
          <a:p>
            <a:pPr algn="l"/>
            <a:r>
              <a:rPr lang="en-US" altLang="zh-CN" sz="4000" b="1" dirty="0" smtClean="0">
                <a:latin typeface="Lucida Sans" pitchFamily="34" charset="0"/>
                <a:cs typeface="Lucida Sans Unicode" pitchFamily="34" charset="0"/>
              </a:rPr>
              <a:t>      Probabilistic Proof System</a:t>
            </a:r>
            <a:r>
              <a:rPr lang="en-US" altLang="zh-CN" sz="4000" dirty="0" smtClean="0">
                <a:latin typeface="Lucida Sans" pitchFamily="34" charset="0"/>
                <a:cs typeface="Lucida Sans Unicode" pitchFamily="34" charset="0"/>
              </a:rPr>
              <a:t/>
            </a:r>
            <a:br>
              <a:rPr lang="en-US" altLang="zh-CN" sz="4000" dirty="0" smtClean="0">
                <a:latin typeface="Lucida Sans" pitchFamily="34" charset="0"/>
                <a:cs typeface="Lucida Sans Unicode" pitchFamily="34" charset="0"/>
              </a:rPr>
            </a:br>
            <a:r>
              <a:rPr lang="en-US" altLang="zh-CN" sz="4000" dirty="0" smtClean="0">
                <a:latin typeface="Lucida Sans" pitchFamily="34" charset="0"/>
                <a:cs typeface="Lucida Sans Unicode" pitchFamily="34" charset="0"/>
              </a:rPr>
              <a:t>                 — </a:t>
            </a:r>
            <a:r>
              <a:rPr lang="en-US" altLang="zh-CN" sz="4000" smtClean="0">
                <a:latin typeface="Lucida Sans" pitchFamily="34" charset="0"/>
                <a:cs typeface="Lucida Sans Unicode" pitchFamily="34" charset="0"/>
              </a:rPr>
              <a:t>An Introduction</a:t>
            </a: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4941168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         Deng</a:t>
            </a:r>
            <a:r>
              <a:rPr lang="zh-CN" altLang="en-US" sz="2400" dirty="0" smtClean="0">
                <a:latin typeface="Lucida Sans" pitchFamily="34" charset="0"/>
              </a:rPr>
              <a:t> </a:t>
            </a:r>
            <a:r>
              <a:rPr lang="en-US" altLang="zh-CN" sz="2400" dirty="0" smtClean="0">
                <a:latin typeface="Lucida Sans" pitchFamily="34" charset="0"/>
              </a:rPr>
              <a:t>Yi</a:t>
            </a:r>
          </a:p>
          <a:p>
            <a:r>
              <a:rPr lang="en-US" altLang="zh-CN" sz="2400" dirty="0" smtClean="0">
                <a:latin typeface="Lucida Sans" pitchFamily="34" charset="0"/>
              </a:rPr>
              <a:t>      CCRG@NTU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868363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  <a:ea typeface="幼圆" pitchFamily="49" charset="-122"/>
              </a:rPr>
              <a:t>An example: ZK proof for Graph Isomorphism</a:t>
            </a:r>
            <a:endParaRPr lang="zh-CN" altLang="en-US" sz="2800" dirty="0">
              <a:latin typeface="Lucida Sans" pitchFamily="34" charset="0"/>
              <a:ea typeface="幼圆" pitchFamily="49" charset="-122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736"/>
            <a:ext cx="8686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000" dirty="0" smtClean="0">
                <a:latin typeface="华文细黑" pitchFamily="2" charset="-122"/>
                <a:ea typeface="华文细黑" pitchFamily="2" charset="-122"/>
              </a:rPr>
              <a:t>Common input: </a:t>
            </a:r>
            <a:r>
              <a:rPr lang="zh-CN" altLang="en-US" sz="2000" dirty="0" smtClean="0">
                <a:latin typeface="华文细黑" pitchFamily="2" charset="-122"/>
                <a:ea typeface="华文细黑" pitchFamily="2" charset="-122"/>
              </a:rPr>
              <a:t>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G</a:t>
            </a:r>
            <a:r>
              <a:rPr lang="en-US" altLang="zh-CN" sz="2000" baseline="-25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0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, G</a:t>
            </a:r>
            <a:r>
              <a:rPr lang="en-US" altLang="zh-CN" sz="2000" baseline="-25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1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(</a:t>
            </a:r>
            <a:r>
              <a:rPr kumimoji="1" lang="en-US" altLang="he-IL" sz="2000" i="1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</a:t>
            </a:r>
            <a:r>
              <a:rPr kumimoji="1" lang="en-US" altLang="zh-CN" sz="2000" i="1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 </a:t>
            </a:r>
            <a:r>
              <a:rPr kumimoji="1"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: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G</a:t>
            </a:r>
            <a:r>
              <a:rPr lang="en-US" altLang="zh-CN" sz="2000" baseline="-25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0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~G</a:t>
            </a:r>
            <a:r>
              <a:rPr lang="en-US" altLang="zh-CN" sz="2000" baseline="-25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1 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)</a:t>
            </a:r>
            <a:r>
              <a:rPr lang="en-US" altLang="zh-CN" sz="2800" dirty="0">
                <a:sym typeface="Symbol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altLang="zh-CN" sz="2800" dirty="0">
                <a:solidFill>
                  <a:schemeClr val="tx2"/>
                </a:solidFill>
                <a:sym typeface="Symbol" pitchFamily="18" charset="2"/>
              </a:rPr>
              <a:t>    </a:t>
            </a:r>
            <a:endParaRPr lang="en-US" altLang="zh-CN" sz="240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CN" sz="2400" dirty="0">
                <a:solidFill>
                  <a:schemeClr val="accent2"/>
                </a:solidFill>
                <a:sym typeface="Symbol" pitchFamily="18" charset="2"/>
              </a:rPr>
              <a:t>                                                                         </a:t>
            </a:r>
          </a:p>
          <a:p>
            <a:pPr>
              <a:buFontTx/>
              <a:buNone/>
            </a:pPr>
            <a:endParaRPr lang="en-US" altLang="zh-CN" sz="240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CN" sz="2400" dirty="0">
                <a:sym typeface="Symbol" pitchFamily="18" charset="2"/>
              </a:rPr>
              <a:t>                                           </a:t>
            </a:r>
            <a:endParaRPr lang="en-US" altLang="zh-CN" sz="2400" dirty="0">
              <a:solidFill>
                <a:schemeClr val="accent2"/>
              </a:solidFill>
              <a:sym typeface="Symbol" pitchFamily="18" charset="2"/>
            </a:endParaRPr>
          </a:p>
          <a:p>
            <a:endParaRPr lang="en-US" altLang="zh-CN" sz="2400" dirty="0">
              <a:solidFill>
                <a:schemeClr val="accent2"/>
              </a:solidFill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CN" sz="2400" dirty="0">
                <a:sym typeface="Symbol" pitchFamily="18" charset="2"/>
              </a:rPr>
              <a:t>                      </a:t>
            </a:r>
            <a:r>
              <a:rPr lang="en-US" altLang="zh-CN" sz="2400" dirty="0">
                <a:solidFill>
                  <a:schemeClr val="accent2"/>
                </a:solidFill>
                <a:sym typeface="Symbol" pitchFamily="18" charset="2"/>
              </a:rPr>
              <a:t>                                                 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</a:pPr>
            <a:endParaRPr lang="zh-CN" altLang="zh-CN" sz="280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2133600" y="3505200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H="1">
            <a:off x="2133600" y="4191000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2209800" y="5029200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1676400" y="2971800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000">
                <a:latin typeface="Arial" charset="0"/>
              </a:rPr>
              <a:t>P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4038600" y="2971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sz="2000">
                <a:latin typeface="Arial" charset="0"/>
              </a:rPr>
              <a:t>V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2743200" y="4572000"/>
            <a:ext cx="576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</a:t>
            </a:r>
            <a:endParaRPr kumimoji="1" lang="el-GR" altLang="en-US" sz="2000" i="1" dirty="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2819400" y="3733800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000">
                <a:solidFill>
                  <a:schemeClr val="accent2"/>
                </a:solidFill>
                <a:latin typeface="Arial" charset="0"/>
              </a:rPr>
              <a:t>i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304800" y="4267200"/>
            <a:ext cx="213360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sz="1600" dirty="0" smtClean="0">
                <a:latin typeface="Arial" charset="0"/>
                <a:sym typeface="Symbol" pitchFamily="18" charset="2"/>
              </a:rPr>
              <a:t>If </a:t>
            </a:r>
            <a:r>
              <a:rPr lang="en-US" altLang="zh-CN" sz="1600" dirty="0" err="1" smtClean="0">
                <a:latin typeface="Arial" charset="0"/>
                <a:sym typeface="Symbol" pitchFamily="18" charset="2"/>
              </a:rPr>
              <a:t>i</a:t>
            </a:r>
            <a:r>
              <a:rPr lang="en-US" altLang="zh-CN" sz="1600" dirty="0" smtClean="0">
                <a:latin typeface="Arial" charset="0"/>
                <a:sym typeface="Symbol" pitchFamily="18" charset="2"/>
              </a:rPr>
              <a:t>=1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, </a:t>
            </a:r>
            <a:r>
              <a:rPr lang="en-US" altLang="zh-CN" sz="1600" dirty="0" smtClean="0">
                <a:latin typeface="Arial" charset="0"/>
                <a:sym typeface="Symbol" pitchFamily="18" charset="2"/>
              </a:rPr>
              <a:t>set </a:t>
            </a:r>
            <a:r>
              <a:rPr lang="en-US" sz="1600" dirty="0" smtClean="0">
                <a:sym typeface="Symbol" pitchFamily="18" charset="2"/>
              </a:rPr>
              <a:t></a:t>
            </a:r>
            <a:r>
              <a:rPr lang="en-US" altLang="zh-CN" sz="1600" dirty="0">
                <a:sym typeface="Symbol" pitchFamily="18" charset="2"/>
              </a:rPr>
              <a:t>=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 </a:t>
            </a:r>
          </a:p>
          <a:p>
            <a:pPr algn="l"/>
            <a:r>
              <a:rPr lang="en-US" altLang="zh-CN" sz="1600" dirty="0" smtClean="0">
                <a:latin typeface="Arial" charset="0"/>
                <a:sym typeface="Symbol" pitchFamily="18" charset="2"/>
              </a:rPr>
              <a:t>If </a:t>
            </a:r>
            <a:r>
              <a:rPr lang="en-US" altLang="zh-CN" sz="1600" dirty="0" err="1">
                <a:latin typeface="Arial" charset="0"/>
                <a:sym typeface="Symbol" pitchFamily="18" charset="2"/>
              </a:rPr>
              <a:t>i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=0, </a:t>
            </a:r>
            <a:r>
              <a:rPr lang="en-US" altLang="zh-CN" sz="1600" dirty="0" smtClean="0">
                <a:latin typeface="Arial" charset="0"/>
                <a:sym typeface="Symbol" pitchFamily="18" charset="2"/>
              </a:rPr>
              <a:t>set </a:t>
            </a:r>
            <a:r>
              <a:rPr lang="en-US" sz="1600" dirty="0" smtClean="0">
                <a:sym typeface="Symbol" pitchFamily="18" charset="2"/>
              </a:rPr>
              <a:t></a:t>
            </a:r>
            <a:r>
              <a:rPr lang="en-US" altLang="zh-CN" sz="1600" dirty="0">
                <a:sym typeface="Symbol" pitchFamily="18" charset="2"/>
              </a:rPr>
              <a:t>=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 </a:t>
            </a:r>
            <a:r>
              <a:rPr lang="en-US" sz="1600" dirty="0">
                <a:latin typeface="Arial" charset="0"/>
                <a:sym typeface="Symbol" pitchFamily="18" charset="2"/>
              </a:rPr>
              <a:t>o</a:t>
            </a:r>
            <a:r>
              <a:rPr kumimoji="1" lang="en-US" altLang="he-IL" sz="1600" i="1" dirty="0">
                <a:latin typeface="Arial" charset="0"/>
                <a:sym typeface="Symbol" pitchFamily="18" charset="2"/>
              </a:rPr>
              <a:t></a:t>
            </a:r>
            <a:r>
              <a:rPr kumimoji="1" lang="en-US" altLang="zh-CN" sz="1600" i="1" dirty="0">
                <a:latin typeface="Arial" charset="0"/>
                <a:sym typeface="Symbol" pitchFamily="18" charset="2"/>
              </a:rPr>
              <a:t> </a:t>
            </a:r>
            <a:r>
              <a:rPr kumimoji="1" lang="en-US" altLang="he-IL" sz="1600" i="1" baseline="30000" dirty="0">
                <a:latin typeface="Arial" charset="0"/>
                <a:sym typeface="Symbol" pitchFamily="18" charset="2"/>
              </a:rPr>
              <a:t>-1</a:t>
            </a:r>
            <a:endParaRPr kumimoji="1" lang="en-US" altLang="zh-CN" sz="1600" i="1" baseline="30000" dirty="0">
              <a:latin typeface="Arial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3962400" y="4876800"/>
            <a:ext cx="1401688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zh-CN" sz="1600" dirty="0" smtClean="0">
                <a:latin typeface="Arial" charset="0"/>
                <a:sym typeface="Symbol" pitchFamily="18" charset="2"/>
              </a:rPr>
              <a:t>V</a:t>
            </a:r>
            <a:r>
              <a:rPr lang="zh-CN" altLang="en-US" sz="1600" dirty="0" smtClean="0">
                <a:latin typeface="Arial" charset="0"/>
                <a:sym typeface="Symbol" pitchFamily="18" charset="2"/>
              </a:rPr>
              <a:t> </a:t>
            </a:r>
            <a:r>
              <a:rPr lang="en-US" altLang="zh-CN" sz="1600" dirty="0" err="1" smtClean="0">
                <a:latin typeface="Arial" charset="0"/>
                <a:sym typeface="Symbol" pitchFamily="18" charset="2"/>
              </a:rPr>
              <a:t>accpts</a:t>
            </a:r>
            <a:r>
              <a:rPr lang="zh-CN" altLang="en-US" sz="1600" dirty="0" smtClean="0">
                <a:latin typeface="Arial" charset="0"/>
                <a:sym typeface="Symbol" pitchFamily="18" charset="2"/>
              </a:rPr>
              <a:t> </a:t>
            </a:r>
            <a:r>
              <a:rPr lang="en-US" altLang="zh-CN" sz="1600" dirty="0" err="1">
                <a:latin typeface="Arial" charset="0"/>
                <a:sym typeface="Symbol" pitchFamily="18" charset="2"/>
              </a:rPr>
              <a:t>iff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 </a:t>
            </a:r>
          </a:p>
          <a:p>
            <a:pPr algn="l"/>
            <a:r>
              <a:rPr lang="en-US" sz="1600" dirty="0">
                <a:latin typeface="Arial" charset="0"/>
                <a:sym typeface="Symbol" pitchFamily="18" charset="2"/>
              </a:rPr>
              <a:t>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 : </a:t>
            </a:r>
            <a:r>
              <a:rPr lang="en-US" altLang="zh-CN" sz="1600" dirty="0" err="1">
                <a:latin typeface="Arial" charset="0"/>
                <a:sym typeface="Symbol" pitchFamily="18" charset="2"/>
              </a:rPr>
              <a:t>G</a:t>
            </a:r>
            <a:r>
              <a:rPr lang="en-US" altLang="zh-CN" sz="1600" baseline="-25000" dirty="0" err="1">
                <a:latin typeface="Arial" charset="0"/>
                <a:sym typeface="Symbol" pitchFamily="18" charset="2"/>
              </a:rPr>
              <a:t>i</a:t>
            </a:r>
            <a:r>
              <a:rPr lang="en-US" altLang="zh-CN" sz="1600" baseline="-25000" dirty="0">
                <a:latin typeface="Arial" charset="0"/>
                <a:sym typeface="Symbol" pitchFamily="18" charset="2"/>
              </a:rPr>
              <a:t> </a:t>
            </a:r>
            <a:r>
              <a:rPr lang="en-US" altLang="zh-CN" sz="1600" dirty="0">
                <a:latin typeface="Arial" charset="0"/>
                <a:sym typeface="Symbol" pitchFamily="18" charset="2"/>
              </a:rPr>
              <a:t>~ H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2743200" y="30480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zh-CN" sz="2000" dirty="0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H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4038600" y="3581400"/>
            <a:ext cx="1295400" cy="83099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 smtClean="0">
                <a:latin typeface="Lucida Sans" pitchFamily="34" charset="0"/>
                <a:ea typeface="华文细黑" pitchFamily="2" charset="-122"/>
              </a:rPr>
              <a:t>Randomly choose </a:t>
            </a:r>
            <a:r>
              <a:rPr lang="en-US" altLang="zh-CN" sz="1600" dirty="0" err="1" smtClean="0">
                <a:latin typeface="Lucida Sans" pitchFamily="34" charset="0"/>
                <a:ea typeface="华文细黑" pitchFamily="2" charset="-122"/>
              </a:rPr>
              <a:t>i</a:t>
            </a:r>
            <a:r>
              <a:rPr lang="en-US" altLang="zh-CN" sz="1600" dirty="0" smtClean="0">
                <a:latin typeface="Lucida Sans" pitchFamily="34" charset="0"/>
                <a:ea typeface="华文细黑" pitchFamily="2" charset="-122"/>
              </a:rPr>
              <a:t>=0 or1</a:t>
            </a:r>
            <a:endParaRPr lang="en-US" altLang="zh-CN" sz="16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5652120" y="2420888"/>
            <a:ext cx="3240360" cy="46166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completeness</a:t>
            </a:r>
            <a:endParaRPr lang="zh-CN" altLang="en-US" sz="24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5652120" y="3861048"/>
            <a:ext cx="3275856" cy="1431161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Soundness</a:t>
            </a:r>
            <a:endParaRPr lang="zh-CN" altLang="en-US" sz="24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Soundness error1/2</a:t>
            </a:r>
            <a:r>
              <a:rPr lang="zh-CN" altLang="en-US" dirty="0" smtClean="0">
                <a:latin typeface="Lucida Sans" pitchFamily="34" charset="0"/>
                <a:ea typeface="华文细黑" pitchFamily="2" charset="-122"/>
              </a:rPr>
              <a:t>，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but we can reduce it by sequential repetition</a:t>
            </a:r>
            <a:endParaRPr lang="zh-CN" altLang="en-US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304800" y="2209800"/>
            <a:ext cx="2178968" cy="5847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Randomly choose </a:t>
            </a:r>
            <a:r>
              <a:rPr lang="zh-CN" altLang="en-US" sz="1600" dirty="0" smtClean="0">
                <a:latin typeface="Lucida Sans" pitchFamily="34" charset="0"/>
                <a:sym typeface="Symbol" pitchFamily="18" charset="2"/>
              </a:rPr>
              <a:t></a:t>
            </a:r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,</a:t>
            </a:r>
            <a:endParaRPr lang="zh-CN" altLang="en-US" sz="1600" dirty="0">
              <a:latin typeface="Lucida Sans" pitchFamily="34" charset="0"/>
              <a:sym typeface="Symbol" pitchFamily="18" charset="2"/>
            </a:endParaRPr>
          </a:p>
          <a:p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set H</a:t>
            </a:r>
            <a:r>
              <a:rPr lang="en-US" altLang="zh-CN" sz="1600" dirty="0">
                <a:latin typeface="Lucida Sans" pitchFamily="34" charset="0"/>
                <a:sym typeface="Symbol" pitchFamily="18" charset="2"/>
              </a:rPr>
              <a:t>=</a:t>
            </a:r>
            <a:r>
              <a:rPr lang="en-US" sz="1600" dirty="0">
                <a:latin typeface="Lucida Sans" pitchFamily="34" charset="0"/>
                <a:sym typeface="Symbol" pitchFamily="18" charset="2"/>
              </a:rPr>
              <a:t></a:t>
            </a:r>
            <a:r>
              <a:rPr lang="en-US" altLang="zh-CN" sz="1600" dirty="0">
                <a:latin typeface="Lucida Sans" pitchFamily="34" charset="0"/>
                <a:sym typeface="Symbol" pitchFamily="18" charset="2"/>
              </a:rPr>
              <a:t>(</a:t>
            </a:r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G</a:t>
            </a:r>
            <a:r>
              <a:rPr lang="en-US" altLang="zh-CN" sz="1600" baseline="-25000" dirty="0" smtClean="0">
                <a:latin typeface="Lucida Sans" pitchFamily="34" charset="0"/>
                <a:sym typeface="Symbol" pitchFamily="18" charset="2"/>
              </a:rPr>
              <a:t>1</a:t>
            </a:r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)</a:t>
            </a:r>
            <a:endParaRPr lang="en-US" altLang="zh-CN" sz="1600" dirty="0">
              <a:latin typeface="Lucida Sans" pitchFamily="34" charset="0"/>
              <a:sym typeface="Symbol" pitchFamily="18" charset="2"/>
            </a:endParaRP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5471592" y="1357298"/>
            <a:ext cx="3672408" cy="433965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l"/>
            <a:r>
              <a:rPr lang="en-US" altLang="zh-CN" sz="2400" dirty="0" err="1" smtClean="0">
                <a:solidFill>
                  <a:srgbClr val="0070C0"/>
                </a:solidFill>
                <a:latin typeface="Lucida Sans" pitchFamily="34" charset="0"/>
              </a:rPr>
              <a:t>Zerok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 </a:t>
            </a:r>
            <a:r>
              <a:rPr lang="en-US" altLang="zh-CN" sz="2400" dirty="0" err="1" smtClean="0">
                <a:solidFill>
                  <a:srgbClr val="0070C0"/>
                </a:solidFill>
                <a:latin typeface="Lucida Sans" pitchFamily="34" charset="0"/>
              </a:rPr>
              <a:t>nowledge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 </a:t>
            </a:r>
          </a:p>
          <a:p>
            <a:pPr algn="l"/>
            <a:r>
              <a:rPr lang="en-US" altLang="zh-CN" dirty="0" smtClean="0"/>
              <a:t>Simulator</a:t>
            </a:r>
            <a:r>
              <a:rPr lang="zh-CN" altLang="en-US" dirty="0" smtClean="0"/>
              <a:t> </a:t>
            </a:r>
            <a:r>
              <a:rPr lang="en-US" altLang="zh-CN" dirty="0">
                <a:solidFill>
                  <a:schemeClr val="accent1"/>
                </a:solidFill>
              </a:rPr>
              <a:t>S</a:t>
            </a:r>
          </a:p>
          <a:p>
            <a:pPr algn="l"/>
            <a:r>
              <a:rPr lang="en-US" altLang="zh-CN" dirty="0">
                <a:solidFill>
                  <a:schemeClr val="accent2"/>
                </a:solidFill>
              </a:rPr>
              <a:t>   </a:t>
            </a:r>
            <a:r>
              <a:rPr lang="en-US" altLang="zh-CN" dirty="0" smtClean="0"/>
              <a:t>input : </a:t>
            </a:r>
            <a:r>
              <a:rPr lang="en-US" altLang="zh-CN" dirty="0"/>
              <a:t>(</a:t>
            </a:r>
            <a:r>
              <a:rPr lang="en-US" altLang="zh-CN" dirty="0">
                <a:sym typeface="Symbol" pitchFamily="18" charset="2"/>
              </a:rPr>
              <a:t>G</a:t>
            </a:r>
            <a:r>
              <a:rPr lang="en-US" altLang="zh-CN" baseline="-25000" dirty="0">
                <a:sym typeface="Symbol" pitchFamily="18" charset="2"/>
              </a:rPr>
              <a:t>0</a:t>
            </a:r>
            <a:r>
              <a:rPr lang="en-US" altLang="zh-CN" dirty="0">
                <a:sym typeface="Symbol" pitchFamily="18" charset="2"/>
              </a:rPr>
              <a:t> , G</a:t>
            </a:r>
            <a:r>
              <a:rPr lang="en-US" altLang="zh-CN" baseline="-25000" dirty="0">
                <a:sym typeface="Symbol" pitchFamily="18" charset="2"/>
              </a:rPr>
              <a:t>1</a:t>
            </a:r>
            <a:r>
              <a:rPr lang="en-US" altLang="zh-CN" dirty="0">
                <a:sym typeface="Symbol" pitchFamily="18" charset="2"/>
              </a:rPr>
              <a:t> )</a:t>
            </a:r>
            <a:r>
              <a:rPr lang="en-US" altLang="en-US" dirty="0">
                <a:sym typeface="Symbol" pitchFamily="18" charset="2"/>
              </a:rPr>
              <a:t></a:t>
            </a:r>
            <a:r>
              <a:rPr lang="en-US" altLang="zh-CN" dirty="0">
                <a:sym typeface="Symbol" pitchFamily="18" charset="2"/>
              </a:rPr>
              <a:t>ISO</a:t>
            </a:r>
          </a:p>
          <a:p>
            <a:pPr algn="l"/>
            <a:r>
              <a:rPr lang="en-US" altLang="zh-CN" dirty="0">
                <a:solidFill>
                  <a:schemeClr val="accent2"/>
                </a:solidFill>
                <a:sym typeface="Symbol" pitchFamily="18" charset="2"/>
              </a:rPr>
              <a:t>  </a:t>
            </a:r>
          </a:p>
          <a:p>
            <a:pPr algn="l"/>
            <a:r>
              <a:rPr lang="en-US" altLang="zh-CN" dirty="0">
                <a:solidFill>
                  <a:schemeClr val="accent2"/>
                </a:solidFill>
                <a:sym typeface="Symbol" pitchFamily="18" charset="2"/>
              </a:rPr>
              <a:t>  </a:t>
            </a:r>
            <a:r>
              <a:rPr lang="en-US" altLang="zh-CN" dirty="0">
                <a:sym typeface="Symbol" pitchFamily="18" charset="2"/>
              </a:rPr>
              <a:t> Step1</a:t>
            </a:r>
            <a:r>
              <a:rPr lang="en-US" altLang="zh-CN" dirty="0">
                <a:solidFill>
                  <a:schemeClr val="accent2"/>
                </a:solidFill>
                <a:sym typeface="Symbol" pitchFamily="18" charset="2"/>
              </a:rPr>
              <a:t>: </a:t>
            </a:r>
            <a:r>
              <a:rPr lang="zh-CN" altLang="en-US" dirty="0" smtClean="0">
                <a:sym typeface="Symbol" pitchFamily="18" charset="2"/>
              </a:rPr>
              <a:t> </a:t>
            </a:r>
            <a:r>
              <a:rPr lang="en-US" altLang="zh-CN" dirty="0" smtClean="0">
                <a:sym typeface="Symbol" pitchFamily="18" charset="2"/>
              </a:rPr>
              <a:t>choose random tape for</a:t>
            </a:r>
            <a:r>
              <a:rPr lang="zh-CN" altLang="en-US" dirty="0" smtClean="0">
                <a:sym typeface="Symbol" pitchFamily="18" charset="2"/>
              </a:rPr>
              <a:t> </a:t>
            </a:r>
            <a:r>
              <a:rPr lang="en-US" altLang="en-US" dirty="0"/>
              <a:t>V</a:t>
            </a:r>
            <a:r>
              <a:rPr lang="en-US" altLang="en-US" dirty="0" smtClean="0"/>
              <a:t>*</a:t>
            </a:r>
            <a:endParaRPr lang="zh-CN" altLang="en-US" dirty="0"/>
          </a:p>
          <a:p>
            <a:pPr algn="l"/>
            <a:r>
              <a:rPr lang="zh-CN" altLang="en-US" dirty="0"/>
              <a:t>   </a:t>
            </a:r>
          </a:p>
          <a:p>
            <a:pPr algn="l"/>
            <a:r>
              <a:rPr lang="zh-CN" altLang="en-US" dirty="0"/>
              <a:t>   </a:t>
            </a:r>
            <a:r>
              <a:rPr lang="en-US" altLang="zh-CN" dirty="0"/>
              <a:t>Step2: </a:t>
            </a:r>
            <a:r>
              <a:rPr lang="en-US" altLang="zh-CN" dirty="0" smtClean="0"/>
              <a:t>randomly choose k=0 </a:t>
            </a:r>
            <a:r>
              <a:rPr lang="en-US" altLang="zh-CN" dirty="0"/>
              <a:t>or 1,    </a:t>
            </a:r>
          </a:p>
          <a:p>
            <a:pPr algn="l"/>
            <a:r>
              <a:rPr lang="en-US" altLang="zh-CN" dirty="0"/>
              <a:t>             </a:t>
            </a:r>
            <a:r>
              <a:rPr lang="zh-CN" altLang="en-US" dirty="0" smtClean="0"/>
              <a:t>   </a:t>
            </a:r>
            <a:r>
              <a:rPr lang="en-US" altLang="zh-CN" dirty="0" smtClean="0"/>
              <a:t>and perm.</a:t>
            </a:r>
            <a:r>
              <a:rPr lang="zh-CN" altLang="en-US" dirty="0" smtClean="0"/>
              <a:t> </a:t>
            </a:r>
            <a:r>
              <a:rPr lang="en-US" dirty="0">
                <a:sym typeface="Symbol" pitchFamily="18" charset="2"/>
              </a:rPr>
              <a:t></a:t>
            </a:r>
            <a:r>
              <a:rPr lang="en-US" altLang="zh-CN" dirty="0">
                <a:sym typeface="Symbol" pitchFamily="18" charset="2"/>
              </a:rPr>
              <a:t>, </a:t>
            </a:r>
            <a:r>
              <a:rPr lang="en-US" altLang="zh-CN" dirty="0" smtClean="0">
                <a:sym typeface="Symbol" pitchFamily="18" charset="2"/>
              </a:rPr>
              <a:t>send H</a:t>
            </a:r>
            <a:r>
              <a:rPr lang="en-US" altLang="zh-CN" dirty="0">
                <a:sym typeface="Symbol" pitchFamily="18" charset="2"/>
              </a:rPr>
              <a:t>=   </a:t>
            </a:r>
          </a:p>
          <a:p>
            <a:pPr algn="l"/>
            <a:r>
              <a:rPr lang="en-US" altLang="zh-CN" dirty="0">
                <a:sym typeface="Symbol" pitchFamily="18" charset="2"/>
              </a:rPr>
              <a:t>              (G</a:t>
            </a:r>
            <a:r>
              <a:rPr lang="en-US" altLang="zh-CN" baseline="-25000" dirty="0">
                <a:sym typeface="Symbol" pitchFamily="18" charset="2"/>
              </a:rPr>
              <a:t>k</a:t>
            </a:r>
            <a:r>
              <a:rPr lang="en-US" altLang="zh-CN" dirty="0" smtClean="0">
                <a:sym typeface="Symbol" pitchFamily="18" charset="2"/>
              </a:rPr>
              <a:t>) to V*</a:t>
            </a:r>
            <a:endParaRPr lang="en-US" altLang="zh-CN" dirty="0">
              <a:sym typeface="Symbol" pitchFamily="18" charset="2"/>
            </a:endParaRPr>
          </a:p>
          <a:p>
            <a:pPr algn="l"/>
            <a:r>
              <a:rPr lang="en-US" altLang="zh-CN" dirty="0">
                <a:solidFill>
                  <a:srgbClr val="FF0066"/>
                </a:solidFill>
                <a:sym typeface="Symbol" pitchFamily="18" charset="2"/>
              </a:rPr>
              <a:t>    </a:t>
            </a:r>
          </a:p>
          <a:p>
            <a:pPr algn="l"/>
            <a:r>
              <a:rPr lang="en-US" altLang="zh-CN" dirty="0" smtClean="0"/>
              <a:t>   Step 3: when received the bit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 </a:t>
            </a:r>
          </a:p>
          <a:p>
            <a:pPr algn="l"/>
            <a:r>
              <a:rPr lang="en-US" altLang="zh-CN" dirty="0" smtClean="0"/>
              <a:t>                from </a:t>
            </a:r>
            <a:r>
              <a:rPr lang="en-US" altLang="en-US" dirty="0" smtClean="0"/>
              <a:t>V*, if</a:t>
            </a:r>
            <a:r>
              <a:rPr lang="en-US" altLang="en-US" dirty="0"/>
              <a:t> </a:t>
            </a:r>
            <a:r>
              <a:rPr lang="en-US" altLang="en-US" dirty="0" err="1" smtClean="0"/>
              <a:t>i</a:t>
            </a:r>
            <a:r>
              <a:rPr lang="en-US" altLang="zh-CN" dirty="0" smtClean="0"/>
              <a:t>=k</a:t>
            </a:r>
            <a:r>
              <a:rPr lang="en-US" altLang="zh-CN" dirty="0"/>
              <a:t>, </a:t>
            </a:r>
            <a:r>
              <a:rPr lang="en-US" altLang="zh-CN" dirty="0" smtClean="0"/>
              <a:t>output</a:t>
            </a:r>
            <a:r>
              <a:rPr lang="zh-CN" altLang="en-US" dirty="0" smtClean="0"/>
              <a:t>  </a:t>
            </a:r>
            <a:endParaRPr lang="zh-CN" altLang="en-US" dirty="0"/>
          </a:p>
          <a:p>
            <a:pPr algn="l"/>
            <a:r>
              <a:rPr lang="zh-CN" altLang="en-US" dirty="0"/>
              <a:t>               </a:t>
            </a:r>
            <a:r>
              <a:rPr lang="zh-CN" altLang="en-US" dirty="0" smtClean="0"/>
              <a:t> </a:t>
            </a:r>
            <a:r>
              <a:rPr lang="en-US" altLang="zh-CN" dirty="0" smtClean="0"/>
              <a:t>(</a:t>
            </a:r>
            <a:r>
              <a:rPr lang="en-US" altLang="zh-CN" dirty="0"/>
              <a:t>H, j, </a:t>
            </a:r>
            <a:r>
              <a:rPr lang="en-US" dirty="0">
                <a:sym typeface="Symbol" pitchFamily="18" charset="2"/>
              </a:rPr>
              <a:t></a:t>
            </a:r>
            <a:r>
              <a:rPr lang="en-US" altLang="zh-CN" dirty="0"/>
              <a:t>)</a:t>
            </a:r>
          </a:p>
          <a:p>
            <a:pPr algn="l"/>
            <a:r>
              <a:rPr lang="en-US" altLang="zh-CN" dirty="0"/>
              <a:t>              </a:t>
            </a:r>
            <a:r>
              <a:rPr lang="zh-CN" altLang="en-US" dirty="0" smtClean="0"/>
              <a:t>  </a:t>
            </a:r>
            <a:r>
              <a:rPr lang="en-US" altLang="zh-CN" dirty="0" smtClean="0"/>
              <a:t>otherwise, go back </a:t>
            </a:r>
            <a:r>
              <a:rPr lang="en-US" altLang="zh-CN" dirty="0" err="1" smtClean="0"/>
              <a:t>toste</a:t>
            </a:r>
            <a:r>
              <a:rPr lang="en-US" altLang="zh-CN" dirty="0" smtClean="0"/>
              <a:t> p1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899592" y="5517232"/>
            <a:ext cx="7848872" cy="584775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 err="1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Thm:Graph</a:t>
            </a:r>
            <a:r>
              <a:rPr lang="en-US" altLang="zh-CN" sz="32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 </a:t>
            </a:r>
            <a:r>
              <a:rPr lang="en-US" altLang="zh-CN" sz="3200" dirty="0" err="1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Iso</a:t>
            </a:r>
            <a:r>
              <a:rPr lang="en-US" altLang="zh-CN" sz="32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. has a ZK proof system </a:t>
            </a:r>
            <a:endParaRPr lang="zh-CN" altLang="en-US" sz="32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46109" name="AutoShape 29"/>
          <p:cNvSpPr>
            <a:spLocks noChangeArrowheads="1"/>
          </p:cNvSpPr>
          <p:nvPr/>
        </p:nvSpPr>
        <p:spPr bwMode="auto">
          <a:xfrm>
            <a:off x="5220072" y="4365104"/>
            <a:ext cx="3923928" cy="476672"/>
          </a:xfrm>
          <a:prstGeom prst="wedgeRectCallout">
            <a:avLst>
              <a:gd name="adj1" fmla="val -11356"/>
              <a:gd name="adj2" fmla="val 181543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No hardness assumption!</a:t>
            </a:r>
            <a:endParaRPr lang="zh-CN" altLang="en-US" sz="2400" dirty="0">
              <a:latin typeface="Lucida Sans" pitchFamily="34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46085" grpId="0" animBg="1"/>
      <p:bldP spid="46086" grpId="0" animBg="1"/>
      <p:bldP spid="46087" grpId="0" animBg="1"/>
      <p:bldP spid="46092" grpId="0"/>
      <p:bldP spid="46093" grpId="0"/>
      <p:bldP spid="46094" grpId="0"/>
      <p:bldP spid="46095" grpId="0"/>
      <p:bldP spid="46097" grpId="0" animBg="1"/>
      <p:bldP spid="46098" grpId="0" animBg="1"/>
      <p:bldP spid="46099" grpId="0"/>
      <p:bldP spid="46101" grpId="0" animBg="1"/>
      <p:bldP spid="46102" grpId="0" animBg="1"/>
      <p:bldP spid="46102" grpId="1" animBg="1"/>
      <p:bldP spid="46103" grpId="0" animBg="1"/>
      <p:bldP spid="46103" grpId="1" animBg="1"/>
      <p:bldP spid="46106" grpId="0" animBg="1"/>
      <p:bldP spid="46107" grpId="0" animBg="1"/>
      <p:bldP spid="46107" grpId="1" animBg="1"/>
      <p:bldP spid="46108" grpId="0" animBg="1"/>
      <p:bldP spid="4610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9512" y="548680"/>
            <a:ext cx="9144000" cy="869947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Zero knowledge proofs for all NP [GMW 86]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000108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chemeClr val="bg1"/>
                </a:solidFill>
                <a:latin typeface="Lucida Sans" pitchFamily="34" charset="0"/>
              </a:rPr>
              <a:t>Zero knowledge proof system for NP </a:t>
            </a:r>
            <a:endParaRPr lang="zh-CN" altLang="en-US" sz="2800" dirty="0">
              <a:solidFill>
                <a:srgbClr val="FFFFFF"/>
              </a:solidFill>
              <a:latin typeface="Lucida Sans" pitchFamily="34" charset="0"/>
            </a:endParaRPr>
          </a:p>
        </p:txBody>
      </p:sp>
      <p:grpSp>
        <p:nvGrpSpPr>
          <p:cNvPr id="4" name="组合 35"/>
          <p:cNvGrpSpPr/>
          <p:nvPr/>
        </p:nvGrpSpPr>
        <p:grpSpPr>
          <a:xfrm>
            <a:off x="3203848" y="3356992"/>
            <a:ext cx="2286016" cy="1643074"/>
            <a:chOff x="3143240" y="2714620"/>
            <a:chExt cx="2286016" cy="1643074"/>
          </a:xfrm>
        </p:grpSpPr>
        <p:sp>
          <p:nvSpPr>
            <p:cNvPr id="9" name="椭圆 8"/>
            <p:cNvSpPr/>
            <p:nvPr/>
          </p:nvSpPr>
          <p:spPr>
            <a:xfrm>
              <a:off x="3143240" y="2786058"/>
              <a:ext cx="357190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grpSp>
          <p:nvGrpSpPr>
            <p:cNvPr id="5" name="组合 32"/>
            <p:cNvGrpSpPr/>
            <p:nvPr/>
          </p:nvGrpSpPr>
          <p:grpSpPr>
            <a:xfrm>
              <a:off x="3214678" y="2714620"/>
              <a:ext cx="2214578" cy="1643074"/>
              <a:chOff x="3286116" y="2357430"/>
              <a:chExt cx="2214578" cy="1643074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3286116" y="3143248"/>
                <a:ext cx="357190" cy="285752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571868" y="3714752"/>
                <a:ext cx="357190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5143504" y="3357562"/>
                <a:ext cx="357190" cy="285752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86314" y="2357430"/>
                <a:ext cx="357190" cy="285752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" name="直接连接符 17"/>
              <p:cNvCxnSpPr>
                <a:stCxn id="9" idx="6"/>
                <a:endCxn id="16" idx="2"/>
              </p:cNvCxnSpPr>
              <p:nvPr/>
            </p:nvCxnSpPr>
            <p:spPr>
              <a:xfrm flipV="1">
                <a:off x="3571868" y="2500306"/>
                <a:ext cx="1214446" cy="7143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endCxn id="15" idx="0"/>
              </p:cNvCxnSpPr>
              <p:nvPr/>
            </p:nvCxnSpPr>
            <p:spPr>
              <a:xfrm rot="16200000" flipH="1">
                <a:off x="4839892" y="2875355"/>
                <a:ext cx="714380" cy="25003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9" idx="4"/>
                <a:endCxn id="11" idx="1"/>
              </p:cNvCxnSpPr>
              <p:nvPr/>
            </p:nvCxnSpPr>
            <p:spPr>
              <a:xfrm rot="5400000">
                <a:off x="3130612" y="2922433"/>
                <a:ext cx="470475" cy="5484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>
                <a:endCxn id="15" idx="2"/>
              </p:cNvCxnSpPr>
              <p:nvPr/>
            </p:nvCxnSpPr>
            <p:spPr>
              <a:xfrm flipV="1">
                <a:off x="3929058" y="3500438"/>
                <a:ext cx="1214446" cy="357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>
                <a:endCxn id="15" idx="1"/>
              </p:cNvCxnSpPr>
              <p:nvPr/>
            </p:nvCxnSpPr>
            <p:spPr>
              <a:xfrm>
                <a:off x="3571868" y="2643182"/>
                <a:ext cx="1623945" cy="756227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>
                <a:endCxn id="16" idx="3"/>
              </p:cNvCxnSpPr>
              <p:nvPr/>
            </p:nvCxnSpPr>
            <p:spPr>
              <a:xfrm rot="5400000" flipH="1" flipV="1">
                <a:off x="3791413" y="2667543"/>
                <a:ext cx="1113417" cy="98100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>
                <a:endCxn id="15" idx="2"/>
              </p:cNvCxnSpPr>
              <p:nvPr/>
            </p:nvCxnSpPr>
            <p:spPr>
              <a:xfrm>
                <a:off x="3643306" y="3357562"/>
                <a:ext cx="1500198" cy="1428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TextBox 31"/>
          <p:cNvSpPr txBox="1"/>
          <p:nvPr/>
        </p:nvSpPr>
        <p:spPr>
          <a:xfrm>
            <a:off x="395536" y="2060848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An NP-complete problem: Graph-3-Coloring 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69947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latin typeface="Lucida Sans" pitchFamily="34" charset="0"/>
              </a:rPr>
              <a:t>Zero knowledge proof for G-3C</a:t>
            </a:r>
            <a:endParaRPr lang="zh-CN" altLang="en-US" sz="3600" dirty="0"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  <a:latin typeface="Lucida Sans" pitchFamily="34" charset="0"/>
              </a:rPr>
              <a:t>Zero knowledge proof system for Graph-3-Coloring</a:t>
            </a:r>
            <a:endParaRPr lang="zh-CN" altLang="en-US" sz="2400" dirty="0">
              <a:solidFill>
                <a:srgbClr val="FFFFFF"/>
              </a:solidFill>
              <a:latin typeface="Lucida Sans" pitchFamily="34" charset="0"/>
            </a:endParaRPr>
          </a:p>
        </p:txBody>
      </p:sp>
      <p:sp>
        <p:nvSpPr>
          <p:cNvPr id="47" name="Rectangle 42"/>
          <p:cNvSpPr txBox="1">
            <a:spLocks noChangeArrowheads="1"/>
          </p:cNvSpPr>
          <p:nvPr/>
        </p:nvSpPr>
        <p:spPr>
          <a:xfrm>
            <a:off x="571472" y="2786058"/>
            <a:ext cx="4429156" cy="1214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Lucida Sans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Lucida Sans" pitchFamily="34" charset="0"/>
              </a:rPr>
              <a:t>Prover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 pitchFamily="34" charset="0"/>
              </a:rPr>
              <a:t> chooses a random color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 smtClean="0">
                <a:latin typeface="Lucida Sans" pitchFamily="34" charset="0"/>
              </a:rPr>
              <a:t> 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 pitchFamily="34" charset="0"/>
              </a:rPr>
              <a:t>permutation.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Lucida Sans" pitchFamily="34" charset="0"/>
            </a:endParaRPr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7010400" y="4876800"/>
            <a:ext cx="1143000" cy="1066800"/>
            <a:chOff x="4416" y="3072"/>
            <a:chExt cx="720" cy="672"/>
          </a:xfrm>
        </p:grpSpPr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416" y="3072"/>
              <a:ext cx="192" cy="192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4944" y="3072"/>
              <a:ext cx="192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46"/>
            <p:cNvSpPr>
              <a:spLocks noChangeShapeType="1"/>
            </p:cNvSpPr>
            <p:nvPr/>
          </p:nvSpPr>
          <p:spPr bwMode="auto">
            <a:xfrm>
              <a:off x="4656" y="3168"/>
              <a:ext cx="24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4416" y="3312"/>
              <a:ext cx="192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4944" y="3312"/>
              <a:ext cx="192" cy="192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>
              <a:off x="4656" y="3408"/>
              <a:ext cx="24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4416" y="3552"/>
              <a:ext cx="192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4944" y="3552"/>
              <a:ext cx="192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2"/>
            <p:cNvSpPr>
              <a:spLocks noChangeShapeType="1"/>
            </p:cNvSpPr>
            <p:nvPr/>
          </p:nvSpPr>
          <p:spPr bwMode="auto">
            <a:xfrm>
              <a:off x="4656" y="3648"/>
              <a:ext cx="240" cy="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428596" y="4071942"/>
            <a:ext cx="5486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Lucida Sans" pitchFamily="34" charset="0"/>
              </a:rPr>
              <a:t>1. </a:t>
            </a:r>
            <a:r>
              <a:rPr lang="en-US" sz="2000" dirty="0" err="1" smtClean="0">
                <a:latin typeface="Lucida Sans" pitchFamily="34" charset="0"/>
              </a:rPr>
              <a:t>Prover</a:t>
            </a:r>
            <a:r>
              <a:rPr lang="en-US" sz="2000" dirty="0" smtClean="0">
                <a:latin typeface="Lucida Sans" pitchFamily="34" charset="0"/>
              </a:rPr>
              <a:t> </a:t>
            </a:r>
            <a:r>
              <a:rPr lang="en-US" sz="2000" dirty="0">
                <a:latin typeface="Lucida Sans" pitchFamily="34" charset="0"/>
              </a:rPr>
              <a:t>puts all the </a:t>
            </a:r>
            <a:r>
              <a:rPr lang="en-US" sz="2000" dirty="0" smtClean="0">
                <a:latin typeface="Lucida Sans" pitchFamily="34" charset="0"/>
              </a:rPr>
              <a:t>vertices colors </a:t>
            </a:r>
            <a:r>
              <a:rPr lang="en-US" sz="2000" dirty="0">
                <a:latin typeface="Lucida Sans" pitchFamily="34" charset="0"/>
              </a:rPr>
              <a:t>inside </a:t>
            </a:r>
            <a:r>
              <a:rPr lang="en-US" sz="2000" dirty="0" smtClean="0">
                <a:latin typeface="Lucida Sans" pitchFamily="34" charset="0"/>
              </a:rPr>
              <a:t>envelopes And sends them to the verifier.</a:t>
            </a:r>
          </a:p>
        </p:txBody>
      </p:sp>
      <p:sp>
        <p:nvSpPr>
          <p:cNvPr id="59" name="Rectangle 54"/>
          <p:cNvSpPr>
            <a:spLocks noChangeArrowheads="1"/>
          </p:cNvSpPr>
          <p:nvPr/>
        </p:nvSpPr>
        <p:spPr bwMode="auto">
          <a:xfrm>
            <a:off x="685800" y="4673600"/>
            <a:ext cx="5486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dirty="0">
              <a:latin typeface="Comic Sans MS" pitchFamily="66" charset="0"/>
            </a:endParaRPr>
          </a:p>
        </p:txBody>
      </p:sp>
      <p:grpSp>
        <p:nvGrpSpPr>
          <p:cNvPr id="5" name="组合 96"/>
          <p:cNvGrpSpPr/>
          <p:nvPr/>
        </p:nvGrpSpPr>
        <p:grpSpPr>
          <a:xfrm>
            <a:off x="6357950" y="2357430"/>
            <a:ext cx="2057400" cy="2133600"/>
            <a:chOff x="6357950" y="2357430"/>
            <a:chExt cx="2057400" cy="2133600"/>
          </a:xfrm>
        </p:grpSpPr>
        <p:cxnSp>
          <p:nvCxnSpPr>
            <p:cNvPr id="61" name="直接连接符 60"/>
            <p:cNvCxnSpPr>
              <a:stCxn id="78" idx="1"/>
            </p:cNvCxnSpPr>
            <p:nvPr/>
          </p:nvCxnSpPr>
          <p:spPr>
            <a:xfrm rot="16200000" flipV="1">
              <a:off x="7103291" y="3712371"/>
              <a:ext cx="527282" cy="3796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rot="5400000" flipH="1" flipV="1">
              <a:off x="7048518" y="2809870"/>
              <a:ext cx="571500" cy="381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>
              <a:stCxn id="76" idx="1"/>
            </p:cNvCxnSpPr>
            <p:nvPr/>
          </p:nvCxnSpPr>
          <p:spPr>
            <a:xfrm rot="16200000" flipV="1">
              <a:off x="6681806" y="3062286"/>
              <a:ext cx="260586" cy="2700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 rot="16200000" flipV="1">
              <a:off x="7641441" y="2788451"/>
              <a:ext cx="561980" cy="4143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>
              <a:endCxn id="77" idx="2"/>
            </p:cNvCxnSpPr>
            <p:nvPr/>
          </p:nvCxnSpPr>
          <p:spPr>
            <a:xfrm flipV="1">
              <a:off x="7248556" y="3462330"/>
              <a:ext cx="785794" cy="19048"/>
            </a:xfrm>
            <a:prstGeom prst="line">
              <a:avLst/>
            </a:prstGeom>
            <a:ln w="381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>
              <a:stCxn id="78" idx="7"/>
              <a:endCxn id="77" idx="3"/>
            </p:cNvCxnSpPr>
            <p:nvPr/>
          </p:nvCxnSpPr>
          <p:spPr>
            <a:xfrm rot="5400000" flipH="1" flipV="1">
              <a:off x="7673754" y="3749434"/>
              <a:ext cx="568792" cy="2639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357950" y="2357430"/>
              <a:ext cx="2057400" cy="2133600"/>
              <a:chOff x="2352" y="2544"/>
              <a:chExt cx="1296" cy="1344"/>
            </a:xfrm>
          </p:grpSpPr>
          <p:sp>
            <p:nvSpPr>
              <p:cNvPr id="74" name="Oval 15"/>
              <p:cNvSpPr>
                <a:spLocks noChangeArrowheads="1"/>
              </p:cNvSpPr>
              <p:nvPr/>
            </p:nvSpPr>
            <p:spPr bwMode="auto">
              <a:xfrm>
                <a:off x="3024" y="2544"/>
                <a:ext cx="240" cy="24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1</a:t>
                </a:r>
                <a:endParaRPr lang="en-US" sz="2400" dirty="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75" name="Oval 16"/>
              <p:cNvSpPr>
                <a:spLocks noChangeArrowheads="1"/>
              </p:cNvSpPr>
              <p:nvPr/>
            </p:nvSpPr>
            <p:spPr bwMode="auto">
              <a:xfrm>
                <a:off x="2352" y="2784"/>
                <a:ext cx="240" cy="2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2</a:t>
                </a:r>
              </a:p>
            </p:txBody>
          </p:sp>
          <p:sp>
            <p:nvSpPr>
              <p:cNvPr id="76" name="Oval 17"/>
              <p:cNvSpPr>
                <a:spLocks noChangeArrowheads="1"/>
              </p:cNvSpPr>
              <p:nvPr/>
            </p:nvSpPr>
            <p:spPr bwMode="auto">
              <a:xfrm>
                <a:off x="2688" y="3120"/>
                <a:ext cx="240" cy="240"/>
              </a:xfrm>
              <a:prstGeom prst="ellipse">
                <a:avLst/>
              </a:pr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3</a:t>
                </a:r>
              </a:p>
            </p:txBody>
          </p:sp>
          <p:sp>
            <p:nvSpPr>
              <p:cNvPr id="77" name="Oval 18"/>
              <p:cNvSpPr>
                <a:spLocks noChangeArrowheads="1"/>
              </p:cNvSpPr>
              <p:nvPr/>
            </p:nvSpPr>
            <p:spPr bwMode="auto">
              <a:xfrm>
                <a:off x="3408" y="3120"/>
                <a:ext cx="240" cy="2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4</a:t>
                </a:r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78" name="Oval 19"/>
              <p:cNvSpPr>
                <a:spLocks noChangeArrowheads="1"/>
              </p:cNvSpPr>
              <p:nvPr/>
            </p:nvSpPr>
            <p:spPr bwMode="auto">
              <a:xfrm>
                <a:off x="3072" y="3648"/>
                <a:ext cx="240" cy="24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5</a:t>
                </a:r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</p:grpSp>
      </p:grp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6357950" y="2357430"/>
            <a:ext cx="2057400" cy="2133600"/>
            <a:chOff x="4032" y="1536"/>
            <a:chExt cx="1296" cy="1344"/>
          </a:xfrm>
        </p:grpSpPr>
        <p:sp>
          <p:nvSpPr>
            <p:cNvPr id="80" name="Oval 3"/>
            <p:cNvSpPr>
              <a:spLocks noChangeArrowheads="1"/>
            </p:cNvSpPr>
            <p:nvPr/>
          </p:nvSpPr>
          <p:spPr bwMode="auto">
            <a:xfrm>
              <a:off x="4704" y="1536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1</a:t>
              </a:r>
            </a:p>
          </p:txBody>
        </p:sp>
        <p:sp>
          <p:nvSpPr>
            <p:cNvPr id="81" name="Oval 4"/>
            <p:cNvSpPr>
              <a:spLocks noChangeArrowheads="1"/>
            </p:cNvSpPr>
            <p:nvPr/>
          </p:nvSpPr>
          <p:spPr bwMode="auto">
            <a:xfrm>
              <a:off x="4032" y="1776"/>
              <a:ext cx="240" cy="240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2</a:t>
              </a:r>
            </a:p>
          </p:txBody>
        </p:sp>
        <p:sp>
          <p:nvSpPr>
            <p:cNvPr id="82" name="Oval 5"/>
            <p:cNvSpPr>
              <a:spLocks noChangeArrowheads="1"/>
            </p:cNvSpPr>
            <p:nvPr/>
          </p:nvSpPr>
          <p:spPr bwMode="auto">
            <a:xfrm>
              <a:off x="4368" y="2112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3</a:t>
              </a:r>
              <a:endParaRPr lang="en-US" sz="2400" b="1" dirty="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83" name="Oval 6"/>
            <p:cNvSpPr>
              <a:spLocks noChangeArrowheads="1"/>
            </p:cNvSpPr>
            <p:nvPr/>
          </p:nvSpPr>
          <p:spPr bwMode="auto">
            <a:xfrm>
              <a:off x="5088" y="2112"/>
              <a:ext cx="240" cy="240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4</a:t>
              </a:r>
            </a:p>
          </p:txBody>
        </p:sp>
        <p:sp>
          <p:nvSpPr>
            <p:cNvPr id="84" name="Oval 7"/>
            <p:cNvSpPr>
              <a:spLocks noChangeArrowheads="1"/>
            </p:cNvSpPr>
            <p:nvPr/>
          </p:nvSpPr>
          <p:spPr bwMode="auto">
            <a:xfrm>
              <a:off x="4752" y="2640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5</a:t>
              </a:r>
              <a:endParaRPr lang="en-US" sz="2400">
                <a:solidFill>
                  <a:schemeClr val="bg2"/>
                </a:solidFill>
                <a:latin typeface="Times New Roman" pitchFamily="18" charset="0"/>
                <a:cs typeface="Times New Roman (Hebrew)" pitchFamily="26" charset="-79"/>
              </a:endParaRPr>
            </a:p>
          </p:txBody>
        </p:sp>
        <p:cxnSp>
          <p:nvCxnSpPr>
            <p:cNvPr id="89" name="AutoShape 12"/>
            <p:cNvCxnSpPr>
              <a:cxnSpLocks noChangeShapeType="1"/>
              <a:stCxn id="83" idx="2"/>
              <a:endCxn id="82" idx="6"/>
            </p:cNvCxnSpPr>
            <p:nvPr/>
          </p:nvCxnSpPr>
          <p:spPr bwMode="auto">
            <a:xfrm flipH="1">
              <a:off x="4608" y="2232"/>
              <a:ext cx="48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6227776" y="2357430"/>
            <a:ext cx="2268538" cy="2133600"/>
            <a:chOff x="3899" y="1488"/>
            <a:chExt cx="1429" cy="1344"/>
          </a:xfrm>
        </p:grpSpPr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4560" y="1488"/>
              <a:ext cx="384" cy="240"/>
              <a:chOff x="672" y="3216"/>
              <a:chExt cx="384" cy="240"/>
            </a:xfrm>
          </p:grpSpPr>
          <p:sp>
            <p:nvSpPr>
              <p:cNvPr id="44" name="Rectangle 22" descr="נייר מכתבים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45" name="AutoShape 23" descr="נייר מכתבים"/>
              <p:cNvSpPr>
                <a:spLocks noChangeArrowheads="1"/>
              </p:cNvSpPr>
              <p:nvPr/>
            </p:nvSpPr>
            <p:spPr bwMode="auto">
              <a:xfrm flipV="1">
                <a:off x="672" y="3216"/>
                <a:ext cx="384" cy="96"/>
              </a:xfrm>
              <a:prstGeom prst="triangle">
                <a:avLst>
                  <a:gd name="adj" fmla="val 5000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" name="Rectangle 2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rgbClr val="00B050"/>
                    </a:solidFill>
                    <a:latin typeface="Times New Roman" pitchFamily="18" charset="0"/>
                    <a:cs typeface="Times New Roman (Hebrew)" pitchFamily="26" charset="-79"/>
                  </a:rPr>
                  <a:t>1</a:t>
                </a: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3899" y="1709"/>
              <a:ext cx="384" cy="272"/>
              <a:chOff x="635" y="3197"/>
              <a:chExt cx="384" cy="272"/>
            </a:xfrm>
          </p:grpSpPr>
          <p:sp>
            <p:nvSpPr>
              <p:cNvPr id="41" name="Rectangle 26" descr="נייר מכתבים"/>
              <p:cNvSpPr>
                <a:spLocks noChangeArrowheads="1"/>
              </p:cNvSpPr>
              <p:nvPr/>
            </p:nvSpPr>
            <p:spPr bwMode="auto">
              <a:xfrm>
                <a:off x="635" y="3197"/>
                <a:ext cx="384" cy="272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42" name="AutoShape 27" descr="נייר מכתבים"/>
              <p:cNvSpPr>
                <a:spLocks noChangeArrowheads="1"/>
              </p:cNvSpPr>
              <p:nvPr/>
            </p:nvSpPr>
            <p:spPr bwMode="auto">
              <a:xfrm flipV="1">
                <a:off x="635" y="3197"/>
                <a:ext cx="384" cy="96"/>
              </a:xfrm>
              <a:prstGeom prst="triangle">
                <a:avLst>
                  <a:gd name="adj" fmla="val 5000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635" y="3197"/>
                <a:ext cx="384" cy="2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rgbClr val="00B050"/>
                    </a:solidFill>
                    <a:latin typeface="Times New Roman" pitchFamily="18" charset="0"/>
                    <a:cs typeface="Times New Roman (Hebrew)" pitchFamily="26" charset="-79"/>
                  </a:rPr>
                  <a:t>2</a:t>
                </a:r>
                <a:endPara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</p:grpSp>
        <p:grpSp>
          <p:nvGrpSpPr>
            <p:cNvPr id="11" name="Group 29"/>
            <p:cNvGrpSpPr>
              <a:grpSpLocks/>
            </p:cNvGrpSpPr>
            <p:nvPr/>
          </p:nvGrpSpPr>
          <p:grpSpPr bwMode="auto">
            <a:xfrm>
              <a:off x="4224" y="2064"/>
              <a:ext cx="384" cy="240"/>
              <a:chOff x="672" y="3216"/>
              <a:chExt cx="384" cy="240"/>
            </a:xfrm>
          </p:grpSpPr>
          <p:sp>
            <p:nvSpPr>
              <p:cNvPr id="38" name="Rectangle 30" descr="נייר מכתבים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39" name="AutoShape 31" descr="נייר מכתבים"/>
              <p:cNvSpPr>
                <a:spLocks noChangeArrowheads="1"/>
              </p:cNvSpPr>
              <p:nvPr/>
            </p:nvSpPr>
            <p:spPr bwMode="auto">
              <a:xfrm flipV="1">
                <a:off x="672" y="3216"/>
                <a:ext cx="384" cy="96"/>
              </a:xfrm>
              <a:prstGeom prst="triangle">
                <a:avLst>
                  <a:gd name="adj" fmla="val 5000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0" name="Rectangle 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rgbClr val="00B050"/>
                    </a:solidFill>
                    <a:latin typeface="Times New Roman" pitchFamily="18" charset="0"/>
                    <a:cs typeface="Times New Roman (Hebrew)" pitchFamily="26" charset="-79"/>
                  </a:rPr>
                  <a:t>3</a:t>
                </a:r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4944" y="2064"/>
              <a:ext cx="384" cy="240"/>
              <a:chOff x="672" y="3216"/>
              <a:chExt cx="384" cy="240"/>
            </a:xfrm>
          </p:grpSpPr>
          <p:sp>
            <p:nvSpPr>
              <p:cNvPr id="35" name="Rectangle 34" descr="נייר מכתבים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36" name="AutoShape 35" descr="נייר מכתבים"/>
              <p:cNvSpPr>
                <a:spLocks noChangeArrowheads="1"/>
              </p:cNvSpPr>
              <p:nvPr/>
            </p:nvSpPr>
            <p:spPr bwMode="auto">
              <a:xfrm flipV="1">
                <a:off x="672" y="3216"/>
                <a:ext cx="384" cy="96"/>
              </a:xfrm>
              <a:prstGeom prst="triangle">
                <a:avLst>
                  <a:gd name="adj" fmla="val 5000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rgbClr val="00B050"/>
                    </a:solidFill>
                    <a:latin typeface="Times New Roman" pitchFamily="18" charset="0"/>
                    <a:cs typeface="Times New Roman (Hebrew)" pitchFamily="26" charset="-79"/>
                  </a:rPr>
                  <a:t>4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4608" y="2592"/>
              <a:ext cx="384" cy="240"/>
              <a:chOff x="672" y="3216"/>
              <a:chExt cx="384" cy="240"/>
            </a:xfrm>
          </p:grpSpPr>
          <p:sp>
            <p:nvSpPr>
              <p:cNvPr id="31" name="Rectangle 38" descr="נייר מכתבים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33" name="AutoShape 39" descr="נייר מכתבים"/>
              <p:cNvSpPr>
                <a:spLocks noChangeArrowheads="1"/>
              </p:cNvSpPr>
              <p:nvPr/>
            </p:nvSpPr>
            <p:spPr bwMode="auto">
              <a:xfrm flipV="1">
                <a:off x="672" y="3216"/>
                <a:ext cx="384" cy="96"/>
              </a:xfrm>
              <a:prstGeom prst="triangle">
                <a:avLst>
                  <a:gd name="adj" fmla="val 5000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384" cy="2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rgbClr val="00B050"/>
                    </a:solidFill>
                    <a:latin typeface="Times New Roman" pitchFamily="18" charset="0"/>
                    <a:cs typeface="Times New Roman (Hebrew)" pitchFamily="26" charset="-79"/>
                  </a:rPr>
                  <a:t>5</a:t>
                </a:r>
                <a:endParaRPr lang="en-US" sz="2400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</p:grpSp>
      </p:grpSp>
      <p:sp>
        <p:nvSpPr>
          <p:cNvPr id="96" name="Rectangle 53"/>
          <p:cNvSpPr>
            <a:spLocks noChangeArrowheads="1"/>
          </p:cNvSpPr>
          <p:nvPr/>
        </p:nvSpPr>
        <p:spPr bwMode="auto">
          <a:xfrm>
            <a:off x="500034" y="5357826"/>
            <a:ext cx="542928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Lucida Sans" pitchFamily="34" charset="0"/>
              </a:rPr>
              <a:t>2. </a:t>
            </a:r>
            <a:r>
              <a:rPr lang="en-US" sz="2000" dirty="0" smtClean="0">
                <a:latin typeface="Lucida Sans" pitchFamily="34" charset="0"/>
              </a:rPr>
              <a:t>Verifier sends a query edge, say (4,5).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utoUpdateAnimBg="0"/>
      <p:bldP spid="47" grpId="1" build="allAtOnce"/>
      <p:bldP spid="58" grpId="0" build="p" autoUpdateAnimBg="0"/>
      <p:bldP spid="59" grpId="0" build="p" autoUpdateAnimBg="0"/>
      <p:bldP spid="9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869947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latin typeface="Lucida Sans" pitchFamily="34" charset="0"/>
              </a:rPr>
              <a:t>Zero knowledge proof for G-3C</a:t>
            </a:r>
            <a:endParaRPr lang="zh-CN" altLang="en-US" sz="3600" dirty="0"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  <a:latin typeface="Lucida Sans" pitchFamily="34" charset="0"/>
              </a:rPr>
              <a:t>Zero knowledge proof system for Graph-3-Coloring</a:t>
            </a:r>
            <a:endParaRPr lang="zh-CN" altLang="en-US" sz="2400" dirty="0">
              <a:solidFill>
                <a:srgbClr val="FFFFFF"/>
              </a:solidFill>
              <a:latin typeface="Lucida Sans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428596" y="2143116"/>
            <a:ext cx="646077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Lucida Sans" pitchFamily="34" charset="0"/>
              </a:rPr>
              <a:t>3. </a:t>
            </a:r>
            <a:r>
              <a:rPr lang="en-US" sz="2000" dirty="0" err="1" smtClean="0">
                <a:latin typeface="Lucida Sans" pitchFamily="34" charset="0"/>
              </a:rPr>
              <a:t>Prover</a:t>
            </a:r>
            <a:r>
              <a:rPr lang="en-US" sz="2000" dirty="0" smtClean="0">
                <a:latin typeface="Lucida Sans" pitchFamily="34" charset="0"/>
              </a:rPr>
              <a:t> opens the envelopes </a:t>
            </a:r>
            <a:r>
              <a:rPr lang="en-US" altLang="zh-CN" sz="2000" dirty="0" smtClean="0">
                <a:latin typeface="Lucida Sans" pitchFamily="34" charset="0"/>
              </a:rPr>
              <a:t>4 and 5</a:t>
            </a:r>
            <a:r>
              <a:rPr lang="en-US" sz="2000" dirty="0" smtClean="0">
                <a:latin typeface="Lucida Sans" pitchFamily="34" charset="0"/>
              </a:rPr>
              <a:t>, revealing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 smtClean="0">
                <a:latin typeface="Lucida Sans" pitchFamily="34" charset="0"/>
              </a:rPr>
              <a:t>     the colors.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 smtClean="0">
              <a:latin typeface="Lucida Sans" pitchFamily="34" charset="0"/>
            </a:endParaRPr>
          </a:p>
        </p:txBody>
      </p:sp>
      <p:sp>
        <p:nvSpPr>
          <p:cNvPr id="59" name="Rectangle 54"/>
          <p:cNvSpPr>
            <a:spLocks noChangeArrowheads="1"/>
          </p:cNvSpPr>
          <p:nvPr/>
        </p:nvSpPr>
        <p:spPr bwMode="auto">
          <a:xfrm>
            <a:off x="685800" y="4673600"/>
            <a:ext cx="5486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dirty="0">
              <a:latin typeface="Comic Sans MS" pitchFamily="66" charset="0"/>
            </a:endParaRPr>
          </a:p>
        </p:txBody>
      </p:sp>
      <p:grpSp>
        <p:nvGrpSpPr>
          <p:cNvPr id="4" name="组合 96"/>
          <p:cNvGrpSpPr/>
          <p:nvPr/>
        </p:nvGrpSpPr>
        <p:grpSpPr>
          <a:xfrm>
            <a:off x="6357950" y="2357430"/>
            <a:ext cx="2057400" cy="2133600"/>
            <a:chOff x="6357950" y="2357430"/>
            <a:chExt cx="2057400" cy="2133600"/>
          </a:xfrm>
        </p:grpSpPr>
        <p:cxnSp>
          <p:nvCxnSpPr>
            <p:cNvPr id="61" name="直接连接符 60"/>
            <p:cNvCxnSpPr>
              <a:stCxn id="78" idx="1"/>
            </p:cNvCxnSpPr>
            <p:nvPr/>
          </p:nvCxnSpPr>
          <p:spPr>
            <a:xfrm rot="16200000" flipV="1">
              <a:off x="7103291" y="3712371"/>
              <a:ext cx="527282" cy="3796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rot="5400000" flipH="1" flipV="1">
              <a:off x="7048518" y="2809870"/>
              <a:ext cx="571500" cy="381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>
              <a:stCxn id="76" idx="1"/>
            </p:cNvCxnSpPr>
            <p:nvPr/>
          </p:nvCxnSpPr>
          <p:spPr>
            <a:xfrm rot="16200000" flipV="1">
              <a:off x="6681806" y="3062286"/>
              <a:ext cx="260586" cy="270094"/>
            </a:xfrm>
            <a:prstGeom prst="line">
              <a:avLst/>
            </a:prstGeom>
            <a:ln w="381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 rot="16200000" flipV="1">
              <a:off x="7641441" y="2788451"/>
              <a:ext cx="561980" cy="4143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>
              <a:endCxn id="77" idx="2"/>
            </p:cNvCxnSpPr>
            <p:nvPr/>
          </p:nvCxnSpPr>
          <p:spPr>
            <a:xfrm flipV="1">
              <a:off x="7248556" y="3462330"/>
              <a:ext cx="785794" cy="19048"/>
            </a:xfrm>
            <a:prstGeom prst="line">
              <a:avLst/>
            </a:prstGeom>
            <a:ln w="381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>
              <a:stCxn id="78" idx="7"/>
              <a:endCxn id="77" idx="3"/>
            </p:cNvCxnSpPr>
            <p:nvPr/>
          </p:nvCxnSpPr>
          <p:spPr>
            <a:xfrm rot="5400000" flipH="1" flipV="1">
              <a:off x="7673754" y="3749434"/>
              <a:ext cx="568792" cy="2639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6357950" y="2357430"/>
              <a:ext cx="2057400" cy="2133600"/>
              <a:chOff x="2352" y="2544"/>
              <a:chExt cx="1296" cy="1344"/>
            </a:xfrm>
          </p:grpSpPr>
          <p:sp>
            <p:nvSpPr>
              <p:cNvPr id="74" name="Oval 15"/>
              <p:cNvSpPr>
                <a:spLocks noChangeArrowheads="1"/>
              </p:cNvSpPr>
              <p:nvPr/>
            </p:nvSpPr>
            <p:spPr bwMode="auto">
              <a:xfrm>
                <a:off x="3024" y="2544"/>
                <a:ext cx="240" cy="24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1</a:t>
                </a:r>
                <a:endParaRPr lang="en-US" sz="2400" dirty="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75" name="Oval 16"/>
              <p:cNvSpPr>
                <a:spLocks noChangeArrowheads="1"/>
              </p:cNvSpPr>
              <p:nvPr/>
            </p:nvSpPr>
            <p:spPr bwMode="auto">
              <a:xfrm>
                <a:off x="2352" y="2784"/>
                <a:ext cx="240" cy="2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2</a:t>
                </a:r>
              </a:p>
            </p:txBody>
          </p:sp>
          <p:sp>
            <p:nvSpPr>
              <p:cNvPr id="76" name="Oval 17"/>
              <p:cNvSpPr>
                <a:spLocks noChangeArrowheads="1"/>
              </p:cNvSpPr>
              <p:nvPr/>
            </p:nvSpPr>
            <p:spPr bwMode="auto">
              <a:xfrm>
                <a:off x="2688" y="3120"/>
                <a:ext cx="240" cy="240"/>
              </a:xfrm>
              <a:prstGeom prst="ellipse">
                <a:avLst/>
              </a:prstGeom>
              <a:solidFill>
                <a:srgbClr val="00B0F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 dirty="0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3</a:t>
                </a:r>
              </a:p>
            </p:txBody>
          </p:sp>
          <p:sp>
            <p:nvSpPr>
              <p:cNvPr id="77" name="Oval 18"/>
              <p:cNvSpPr>
                <a:spLocks noChangeArrowheads="1"/>
              </p:cNvSpPr>
              <p:nvPr/>
            </p:nvSpPr>
            <p:spPr bwMode="auto">
              <a:xfrm>
                <a:off x="3408" y="3120"/>
                <a:ext cx="240" cy="24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4</a:t>
                </a:r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  <p:sp>
            <p:nvSpPr>
              <p:cNvPr id="78" name="Oval 19"/>
              <p:cNvSpPr>
                <a:spLocks noChangeArrowheads="1"/>
              </p:cNvSpPr>
              <p:nvPr/>
            </p:nvSpPr>
            <p:spPr bwMode="auto">
              <a:xfrm>
                <a:off x="3072" y="3648"/>
                <a:ext cx="240" cy="24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rtl="1" eaLnBrk="0" hangingPunct="0"/>
                <a:r>
                  <a:rPr lang="en-US" sz="2400" b="1">
                    <a:solidFill>
                      <a:schemeClr val="bg2"/>
                    </a:solidFill>
                    <a:latin typeface="Times New Roman" pitchFamily="18" charset="0"/>
                    <a:cs typeface="Times New Roman (Hebrew)" pitchFamily="26" charset="-79"/>
                  </a:rPr>
                  <a:t>5</a:t>
                </a:r>
                <a:endParaRPr lang="en-US" sz="2400">
                  <a:latin typeface="Times New Roman" pitchFamily="18" charset="0"/>
                  <a:cs typeface="Times New Roman (Hebrew)" pitchFamily="26" charset="-79"/>
                </a:endParaRPr>
              </a:p>
            </p:txBody>
          </p:sp>
        </p:grpSp>
      </p:grp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6357950" y="2357430"/>
            <a:ext cx="2057400" cy="2133600"/>
            <a:chOff x="4032" y="1536"/>
            <a:chExt cx="1296" cy="1344"/>
          </a:xfrm>
        </p:grpSpPr>
        <p:sp>
          <p:nvSpPr>
            <p:cNvPr id="80" name="Oval 3"/>
            <p:cNvSpPr>
              <a:spLocks noChangeArrowheads="1"/>
            </p:cNvSpPr>
            <p:nvPr/>
          </p:nvSpPr>
          <p:spPr bwMode="auto">
            <a:xfrm>
              <a:off x="4704" y="1536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1</a:t>
              </a:r>
            </a:p>
          </p:txBody>
        </p:sp>
        <p:sp>
          <p:nvSpPr>
            <p:cNvPr id="81" name="Oval 4"/>
            <p:cNvSpPr>
              <a:spLocks noChangeArrowheads="1"/>
            </p:cNvSpPr>
            <p:nvPr/>
          </p:nvSpPr>
          <p:spPr bwMode="auto">
            <a:xfrm>
              <a:off x="4032" y="1776"/>
              <a:ext cx="240" cy="240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2</a:t>
              </a:r>
            </a:p>
          </p:txBody>
        </p:sp>
        <p:sp>
          <p:nvSpPr>
            <p:cNvPr id="82" name="Oval 5"/>
            <p:cNvSpPr>
              <a:spLocks noChangeArrowheads="1"/>
            </p:cNvSpPr>
            <p:nvPr/>
          </p:nvSpPr>
          <p:spPr bwMode="auto">
            <a:xfrm>
              <a:off x="4368" y="2112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3</a:t>
              </a:r>
              <a:endParaRPr lang="en-US" sz="2400" b="1" dirty="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83" name="Oval 6"/>
            <p:cNvSpPr>
              <a:spLocks noChangeArrowheads="1"/>
            </p:cNvSpPr>
            <p:nvPr/>
          </p:nvSpPr>
          <p:spPr bwMode="auto">
            <a:xfrm>
              <a:off x="5088" y="2112"/>
              <a:ext cx="240" cy="240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4</a:t>
              </a:r>
            </a:p>
          </p:txBody>
        </p:sp>
        <p:sp>
          <p:nvSpPr>
            <p:cNvPr id="84" name="Oval 7"/>
            <p:cNvSpPr>
              <a:spLocks noChangeArrowheads="1"/>
            </p:cNvSpPr>
            <p:nvPr/>
          </p:nvSpPr>
          <p:spPr bwMode="auto">
            <a:xfrm>
              <a:off x="4752" y="2640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>
                  <a:solidFill>
                    <a:schemeClr val="bg2"/>
                  </a:solidFill>
                  <a:latin typeface="Times New Roman" pitchFamily="18" charset="0"/>
                  <a:cs typeface="Times New Roman (Hebrew)" pitchFamily="26" charset="-79"/>
                </a:rPr>
                <a:t>5</a:t>
              </a:r>
              <a:endParaRPr lang="en-US" sz="2400">
                <a:solidFill>
                  <a:schemeClr val="bg2"/>
                </a:solidFill>
                <a:latin typeface="Times New Roman" pitchFamily="18" charset="0"/>
                <a:cs typeface="Times New Roman (Hebrew)" pitchFamily="26" charset="-79"/>
              </a:endParaRPr>
            </a:p>
          </p:txBody>
        </p:sp>
        <p:cxnSp>
          <p:nvCxnSpPr>
            <p:cNvPr id="89" name="AutoShape 12"/>
            <p:cNvCxnSpPr>
              <a:cxnSpLocks noChangeShapeType="1"/>
              <a:stCxn id="83" idx="2"/>
              <a:endCxn id="82" idx="6"/>
            </p:cNvCxnSpPr>
            <p:nvPr/>
          </p:nvCxnSpPr>
          <p:spPr bwMode="auto">
            <a:xfrm flipH="1">
              <a:off x="4608" y="2232"/>
              <a:ext cx="48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</p:cxn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7277112" y="2357430"/>
            <a:ext cx="609600" cy="381000"/>
            <a:chOff x="672" y="3216"/>
            <a:chExt cx="384" cy="240"/>
          </a:xfrm>
        </p:grpSpPr>
        <p:sp>
          <p:nvSpPr>
            <p:cNvPr id="44" name="Rectangle 22" descr="נייר מכתבים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endParaRPr lang="en-US" sz="240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45" name="AutoShape 23" descr="נייר מכתבים"/>
            <p:cNvSpPr>
              <a:spLocks noChangeArrowheads="1"/>
            </p:cNvSpPr>
            <p:nvPr/>
          </p:nvSpPr>
          <p:spPr bwMode="auto">
            <a:xfrm flipV="1">
              <a:off x="672" y="3216"/>
              <a:ext cx="384" cy="96"/>
            </a:xfrm>
            <a:prstGeom prst="triangle">
              <a:avLst>
                <a:gd name="adj" fmla="val 50000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Rectangle 24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rPr>
                <a:t>1</a:t>
              </a:r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6286512" y="2738430"/>
            <a:ext cx="609600" cy="381000"/>
            <a:chOff x="672" y="3216"/>
            <a:chExt cx="384" cy="240"/>
          </a:xfrm>
        </p:grpSpPr>
        <p:sp>
          <p:nvSpPr>
            <p:cNvPr id="41" name="Rectangle 26" descr="נייר מכתבים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endParaRPr lang="en-US" sz="240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42" name="AutoShape 27" descr="נייר מכתבים"/>
            <p:cNvSpPr>
              <a:spLocks noChangeArrowheads="1"/>
            </p:cNvSpPr>
            <p:nvPr/>
          </p:nvSpPr>
          <p:spPr bwMode="auto">
            <a:xfrm flipV="1">
              <a:off x="672" y="3216"/>
              <a:ext cx="384" cy="96"/>
            </a:xfrm>
            <a:prstGeom prst="triangle">
              <a:avLst>
                <a:gd name="adj" fmla="val 50000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28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rPr>
                <a:t>2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 (Hebrew)" pitchFamily="26" charset="-79"/>
              </a:endParaRPr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6743712" y="3271830"/>
            <a:ext cx="609600" cy="381000"/>
            <a:chOff x="672" y="3216"/>
            <a:chExt cx="384" cy="240"/>
          </a:xfrm>
        </p:grpSpPr>
        <p:sp>
          <p:nvSpPr>
            <p:cNvPr id="38" name="Rectangle 30" descr="נייר מכתבים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endParaRPr lang="en-US" sz="240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39" name="AutoShape 31" descr="נייר מכתבים"/>
            <p:cNvSpPr>
              <a:spLocks noChangeArrowheads="1"/>
            </p:cNvSpPr>
            <p:nvPr/>
          </p:nvSpPr>
          <p:spPr bwMode="auto">
            <a:xfrm flipV="1">
              <a:off x="672" y="3216"/>
              <a:ext cx="384" cy="96"/>
            </a:xfrm>
            <a:prstGeom prst="triangle">
              <a:avLst>
                <a:gd name="adj" fmla="val 50000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32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rPr>
                <a:t>3</a:t>
              </a:r>
            </a:p>
          </p:txBody>
        </p:sp>
      </p:grp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7886712" y="3271830"/>
            <a:ext cx="609600" cy="381000"/>
            <a:chOff x="672" y="3216"/>
            <a:chExt cx="384" cy="240"/>
          </a:xfrm>
        </p:grpSpPr>
        <p:sp>
          <p:nvSpPr>
            <p:cNvPr id="35" name="Rectangle 34" descr="נייר מכתבים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endParaRPr lang="en-US" sz="240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36" name="AutoShape 35" descr="נייר מכתבים"/>
            <p:cNvSpPr>
              <a:spLocks noChangeArrowheads="1"/>
            </p:cNvSpPr>
            <p:nvPr/>
          </p:nvSpPr>
          <p:spPr bwMode="auto">
            <a:xfrm flipV="1">
              <a:off x="672" y="3216"/>
              <a:ext cx="384" cy="96"/>
            </a:xfrm>
            <a:prstGeom prst="triangle">
              <a:avLst>
                <a:gd name="adj" fmla="val 50000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rPr>
                <a:t>4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7353312" y="4110030"/>
            <a:ext cx="609600" cy="381000"/>
            <a:chOff x="672" y="3216"/>
            <a:chExt cx="384" cy="240"/>
          </a:xfrm>
        </p:grpSpPr>
        <p:sp>
          <p:nvSpPr>
            <p:cNvPr id="31" name="Rectangle 38" descr="נייר מכתבים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endParaRPr lang="en-US" sz="2400">
                <a:latin typeface="Times New Roman" pitchFamily="18" charset="0"/>
                <a:cs typeface="Times New Roman (Hebrew)" pitchFamily="26" charset="-79"/>
              </a:endParaRPr>
            </a:p>
          </p:txBody>
        </p:sp>
        <p:sp>
          <p:nvSpPr>
            <p:cNvPr id="33" name="AutoShape 39" descr="נייר מכתבים"/>
            <p:cNvSpPr>
              <a:spLocks noChangeArrowheads="1"/>
            </p:cNvSpPr>
            <p:nvPr/>
          </p:nvSpPr>
          <p:spPr bwMode="auto">
            <a:xfrm flipV="1">
              <a:off x="672" y="3216"/>
              <a:ext cx="384" cy="96"/>
            </a:xfrm>
            <a:prstGeom prst="triangle">
              <a:avLst>
                <a:gd name="adj" fmla="val 50000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40"/>
            <p:cNvSpPr>
              <a:spLocks noChangeArrowheads="1"/>
            </p:cNvSpPr>
            <p:nvPr/>
          </p:nvSpPr>
          <p:spPr bwMode="auto">
            <a:xfrm>
              <a:off x="672" y="3216"/>
              <a:ext cx="384" cy="240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1" eaLnBrk="0" hangingPunct="0"/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 (Hebrew)" pitchFamily="26" charset="-79"/>
                </a:rPr>
                <a:t>5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 (Hebrew)" pitchFamily="26" charset="-79"/>
              </a:endParaRPr>
            </a:p>
          </p:txBody>
        </p:sp>
      </p:grpSp>
      <p:sp>
        <p:nvSpPr>
          <p:cNvPr id="96" name="Rectangle 53"/>
          <p:cNvSpPr>
            <a:spLocks noChangeArrowheads="1"/>
          </p:cNvSpPr>
          <p:nvPr/>
        </p:nvSpPr>
        <p:spPr bwMode="auto">
          <a:xfrm>
            <a:off x="500034" y="4286256"/>
            <a:ext cx="550072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Lucida Sans" pitchFamily="34" charset="0"/>
              </a:rPr>
              <a:t>4. </a:t>
            </a:r>
            <a:r>
              <a:rPr lang="en-US" sz="2000" dirty="0" smtClean="0">
                <a:latin typeface="Lucida Sans" pitchFamily="34" charset="0"/>
              </a:rPr>
              <a:t>Verifier accepts if the colors are  different.</a:t>
            </a:r>
            <a:endParaRPr lang="en-US" sz="2000" dirty="0">
              <a:latin typeface="Lucida Sans" pitchFamily="34" charset="0"/>
            </a:endParaRPr>
          </a:p>
        </p:txBody>
      </p:sp>
      <p:cxnSp>
        <p:nvCxnSpPr>
          <p:cNvPr id="50" name="直接连接符 49"/>
          <p:cNvCxnSpPr>
            <a:stCxn id="43" idx="2"/>
          </p:cNvCxnSpPr>
          <p:nvPr/>
        </p:nvCxnSpPr>
        <p:spPr>
          <a:xfrm rot="16200000" flipH="1">
            <a:off x="6615003" y="3095739"/>
            <a:ext cx="165554" cy="2129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9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B2B06-35B6-45D5-9C29-3D8FE78DBF27}" type="slidenum">
              <a:rPr lang="en-US" altLang="zh-CN"/>
              <a:pPr/>
              <a:t>14</a:t>
            </a:fld>
            <a:endParaRPr lang="en-US" altLang="zh-CN"/>
          </a:p>
        </p:txBody>
      </p: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304800" y="2286000"/>
            <a:ext cx="5715000" cy="3962400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5334000" y="38100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>
                <a:latin typeface="华文细黑" pitchFamily="2" charset="-122"/>
                <a:ea typeface="华文细黑" pitchFamily="2" charset="-122"/>
              </a:rPr>
              <a:t>V</a:t>
            </a:r>
          </a:p>
        </p:txBody>
      </p:sp>
      <p:sp>
        <p:nvSpPr>
          <p:cNvPr id="81952" name="Text Box 32"/>
          <p:cNvSpPr txBox="1">
            <a:spLocks noChangeArrowheads="1"/>
          </p:cNvSpPr>
          <p:nvPr/>
        </p:nvSpPr>
        <p:spPr bwMode="auto">
          <a:xfrm>
            <a:off x="2362200" y="3886200"/>
            <a:ext cx="2819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华文细黑" pitchFamily="2" charset="-122"/>
                <a:ea typeface="华文细黑" pitchFamily="2" charset="-122"/>
              </a:rPr>
              <a:t>Com(c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</a:rPr>
              <a:t>1</a:t>
            </a:r>
            <a:r>
              <a:rPr lang="en-US" altLang="zh-CN">
                <a:latin typeface="华文细黑" pitchFamily="2" charset="-122"/>
                <a:ea typeface="华文细黑" pitchFamily="2" charset="-122"/>
              </a:rPr>
              <a:t>),…, Com(c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</a:rPr>
              <a:t>n</a:t>
            </a:r>
            <a:r>
              <a:rPr lang="en-US" altLang="zh-CN">
                <a:latin typeface="华文细黑" pitchFamily="2" charset="-122"/>
                <a:ea typeface="华文细黑" pitchFamily="2" charset="-122"/>
              </a:rPr>
              <a:t>)</a:t>
            </a:r>
          </a:p>
        </p:txBody>
      </p: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1752600" y="38100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>
                <a:latin typeface="华文细黑" pitchFamily="2" charset="-122"/>
                <a:ea typeface="华文细黑" pitchFamily="2" charset="-122"/>
              </a:rPr>
              <a:t>P</a:t>
            </a:r>
          </a:p>
        </p:txBody>
      </p:sp>
      <p:sp>
        <p:nvSpPr>
          <p:cNvPr id="81950" name="Text Box 30"/>
          <p:cNvSpPr txBox="1">
            <a:spLocks noChangeArrowheads="1"/>
          </p:cNvSpPr>
          <p:nvPr/>
        </p:nvSpPr>
        <p:spPr bwMode="auto">
          <a:xfrm>
            <a:off x="609600" y="2514600"/>
            <a:ext cx="2057400" cy="12192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</a:t>
            </a:r>
            <a:r>
              <a:rPr lang="zh-CN" altLang="he-IL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：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{1</a:t>
            </a:r>
            <a:r>
              <a:rPr lang="zh-CN" altLang="en-US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，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2</a:t>
            </a:r>
            <a:r>
              <a:rPr lang="zh-CN" altLang="en-US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，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3}    </a:t>
            </a:r>
            <a:r>
              <a:rPr lang="en-US" altLang="zh-CN" sz="1200" dirty="0">
                <a:ea typeface="华文细黑" pitchFamily="2" charset="-122"/>
                <a:cs typeface="Arial" charset="0"/>
                <a:sym typeface="Symbol" pitchFamily="18" charset="2"/>
              </a:rPr>
              <a:t>{1</a:t>
            </a:r>
            <a:r>
              <a:rPr lang="zh-CN" altLang="en-US" sz="1200" dirty="0">
                <a:ea typeface="华文细黑" pitchFamily="2" charset="-122"/>
                <a:cs typeface="Arial" charset="0"/>
                <a:sym typeface="Symbol" pitchFamily="18" charset="2"/>
              </a:rPr>
              <a:t>，</a:t>
            </a:r>
            <a:r>
              <a:rPr lang="en-US" altLang="zh-CN" sz="1200" dirty="0">
                <a:ea typeface="华文细黑" pitchFamily="2" charset="-122"/>
                <a:cs typeface="Arial" charset="0"/>
                <a:sym typeface="Symbol" pitchFamily="18" charset="2"/>
              </a:rPr>
              <a:t>2</a:t>
            </a:r>
            <a:r>
              <a:rPr lang="zh-CN" altLang="en-US" sz="1200" dirty="0">
                <a:ea typeface="华文细黑" pitchFamily="2" charset="-122"/>
                <a:cs typeface="Arial" charset="0"/>
                <a:sym typeface="Symbol" pitchFamily="18" charset="2"/>
              </a:rPr>
              <a:t>，</a:t>
            </a:r>
            <a:r>
              <a:rPr lang="en-US" altLang="zh-CN" sz="1200" dirty="0">
                <a:ea typeface="华文细黑" pitchFamily="2" charset="-122"/>
                <a:cs typeface="Arial" charset="0"/>
                <a:sym typeface="Symbol" pitchFamily="18" charset="2"/>
              </a:rPr>
              <a:t>3}</a:t>
            </a:r>
            <a:r>
              <a:rPr lang="en-US" altLang="zh-CN" dirty="0">
                <a:ea typeface="华文细黑" pitchFamily="2" charset="-122"/>
                <a:cs typeface="Arial" charset="0"/>
                <a:sym typeface="Symbol" pitchFamily="18" charset="2"/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altLang="en-US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</a:t>
            </a:r>
            <a:r>
              <a:rPr lang="zh-CN" altLang="he-IL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（</a:t>
            </a:r>
            <a:r>
              <a:rPr lang="en-US" altLang="zh-CN" sz="1200" dirty="0" err="1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col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(1)</a:t>
            </a:r>
            <a:r>
              <a:rPr lang="zh-CN" altLang="he-IL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）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=c</a:t>
            </a:r>
            <a:r>
              <a:rPr lang="en-US" altLang="zh-CN" sz="1200" baseline="-250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1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,</a:t>
            </a:r>
          </a:p>
          <a:p>
            <a:pPr algn="l">
              <a:spcBef>
                <a:spcPct val="50000"/>
              </a:spcBef>
            </a:pP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… ,</a:t>
            </a:r>
          </a:p>
          <a:p>
            <a:pPr algn="l">
              <a:spcBef>
                <a:spcPct val="50000"/>
              </a:spcBef>
            </a:pPr>
            <a:r>
              <a:rPr lang="en-US" altLang="en-US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</a:t>
            </a:r>
            <a:r>
              <a:rPr lang="zh-CN" altLang="he-IL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（</a:t>
            </a:r>
            <a:r>
              <a:rPr lang="en-US" altLang="zh-CN" sz="1200" dirty="0" err="1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col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(n)</a:t>
            </a:r>
            <a:r>
              <a:rPr lang="zh-CN" altLang="he-IL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）</a:t>
            </a:r>
            <a:r>
              <a:rPr lang="en-US" altLang="zh-CN" sz="1200" dirty="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=</a:t>
            </a:r>
            <a:r>
              <a:rPr lang="en-US" altLang="zh-CN" sz="1200" dirty="0" err="1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c</a:t>
            </a:r>
            <a:r>
              <a:rPr lang="en-US" altLang="zh-CN" sz="1200" baseline="-25000" dirty="0" err="1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n</a:t>
            </a:r>
            <a:endParaRPr lang="en-US" altLang="zh-CN" sz="1200" baseline="-25000" dirty="0">
              <a:latin typeface="华文细黑" pitchFamily="2" charset="-122"/>
              <a:ea typeface="华文细黑" pitchFamily="2" charset="-122"/>
              <a:cs typeface="Arial" charset="0"/>
              <a:sym typeface="Symbol" pitchFamily="18" charset="2"/>
            </a:endParaRPr>
          </a:p>
        </p:txBody>
      </p:sp>
      <p:sp>
        <p:nvSpPr>
          <p:cNvPr id="81958" name="Text Box 38"/>
          <p:cNvSpPr txBox="1">
            <a:spLocks noChangeArrowheads="1"/>
          </p:cNvSpPr>
          <p:nvPr/>
        </p:nvSpPr>
        <p:spPr bwMode="auto">
          <a:xfrm>
            <a:off x="6660232" y="3212976"/>
            <a:ext cx="2232248" cy="1200329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/>
              <a:t>Soundness error is (1- </a:t>
            </a:r>
            <a:r>
              <a:rPr lang="en-US" dirty="0">
                <a:sym typeface="Symbol" pitchFamily="18" charset="2"/>
              </a:rPr>
              <a:t>1/|E</a:t>
            </a:r>
            <a:r>
              <a:rPr lang="en-US" dirty="0" smtClean="0">
                <a:sym typeface="Symbol" pitchFamily="18" charset="2"/>
              </a:rPr>
              <a:t>|</a:t>
            </a:r>
            <a:r>
              <a:rPr lang="en-US" altLang="zh-CN" dirty="0" smtClean="0"/>
              <a:t>), we can reduce it by sequential repetition</a:t>
            </a:r>
            <a:endParaRPr lang="zh-CN" altLang="en-US" dirty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715963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  <a:ea typeface="幼圆" pitchFamily="49" charset="-122"/>
              </a:rPr>
              <a:t>Zero knowledge proof for G-3C</a:t>
            </a:r>
            <a:endParaRPr lang="en-US" altLang="he-IL" sz="3200" dirty="0">
              <a:latin typeface="Lucida Sans" pitchFamily="34" charset="0"/>
              <a:ea typeface="幼圆" pitchFamily="49" charset="-122"/>
            </a:endParaRPr>
          </a:p>
        </p:txBody>
      </p:sp>
      <p:sp>
        <p:nvSpPr>
          <p:cNvPr id="81923" name="Line 3"/>
          <p:cNvSpPr>
            <a:spLocks noChangeShapeType="1"/>
          </p:cNvSpPr>
          <p:nvPr/>
        </p:nvSpPr>
        <p:spPr bwMode="auto">
          <a:xfrm>
            <a:off x="2286000" y="44196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>
            <a:off x="2286000" y="58674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2743200" y="54102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u</a:t>
            </a:r>
            <a:r>
              <a:rPr lang="en-US" altLang="zh-CN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, 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v</a:t>
            </a:r>
          </a:p>
        </p:txBody>
      </p:sp>
      <p:sp>
        <p:nvSpPr>
          <p:cNvPr id="81941" name="Line 21"/>
          <p:cNvSpPr>
            <a:spLocks noChangeShapeType="1"/>
          </p:cNvSpPr>
          <p:nvPr/>
        </p:nvSpPr>
        <p:spPr bwMode="auto">
          <a:xfrm flipH="1">
            <a:off x="2209800" y="51054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2971800" y="46482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kumimoji="1"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e=(u, v) </a:t>
            </a:r>
            <a:r>
              <a:rPr lang="en-US" altLang="en-US">
                <a:latin typeface="华文细黑" pitchFamily="2" charset="-122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 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sym typeface="Symbol" pitchFamily="18" charset="2"/>
              </a:rPr>
              <a:t>R</a:t>
            </a:r>
            <a:r>
              <a:rPr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E</a:t>
            </a:r>
          </a:p>
        </p:txBody>
      </p:sp>
      <p:sp>
        <p:nvSpPr>
          <p:cNvPr id="81948" name="Text Box 28"/>
          <p:cNvSpPr txBox="1">
            <a:spLocks noChangeArrowheads="1"/>
          </p:cNvSpPr>
          <p:nvPr/>
        </p:nvSpPr>
        <p:spPr bwMode="auto">
          <a:xfrm>
            <a:off x="467544" y="1340768"/>
            <a:ext cx="6630888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Common input</a:t>
            </a:r>
            <a:r>
              <a:rPr lang="zh-CN" altLang="en-US" dirty="0" smtClean="0">
                <a:latin typeface="Lucida Sans" pitchFamily="34" charset="0"/>
                <a:ea typeface="华文细黑" pitchFamily="2" charset="-122"/>
              </a:rPr>
              <a:t>：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3-colorable G</a:t>
            </a:r>
            <a:r>
              <a:rPr lang="zh-CN" altLang="en-US" dirty="0" smtClean="0">
                <a:latin typeface="Lucida Sans" pitchFamily="34" charset="0"/>
                <a:ea typeface="华文细黑" pitchFamily="2" charset="-122"/>
              </a:rPr>
              <a:t>，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denote the colors   </a:t>
            </a: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                           for the n</a:t>
            </a:r>
            <a:r>
              <a:rPr lang="zh-CN" altLang="en-US" dirty="0" smtClean="0">
                <a:latin typeface="Lucida Sans" pitchFamily="34" charset="0"/>
                <a:ea typeface="华文细黑" pitchFamily="2" charset="-122"/>
              </a:rPr>
              <a:t> 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vertices by </a:t>
            </a:r>
            <a:r>
              <a:rPr lang="en-US" altLang="zh-CN" dirty="0" err="1" smtClean="0">
                <a:latin typeface="Lucida Sans" pitchFamily="34" charset="0"/>
                <a:ea typeface="华文细黑" pitchFamily="2" charset="-122"/>
              </a:rPr>
              <a:t>col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(1</a:t>
            </a:r>
            <a:r>
              <a:rPr lang="en-US" altLang="zh-CN" dirty="0">
                <a:latin typeface="Lucida Sans" pitchFamily="34" charset="0"/>
                <a:ea typeface="华文细黑" pitchFamily="2" charset="-122"/>
              </a:rPr>
              <a:t>),…,</a:t>
            </a:r>
            <a:r>
              <a:rPr lang="en-US" altLang="zh-CN" dirty="0" err="1">
                <a:latin typeface="Lucida Sans" pitchFamily="34" charset="0"/>
                <a:ea typeface="华文细黑" pitchFamily="2" charset="-122"/>
              </a:rPr>
              <a:t>col</a:t>
            </a:r>
            <a:r>
              <a:rPr lang="en-US" altLang="zh-CN" dirty="0">
                <a:latin typeface="Lucida Sans" pitchFamily="34" charset="0"/>
                <a:ea typeface="华文细黑" pitchFamily="2" charset="-122"/>
              </a:rPr>
              <a:t>(n</a:t>
            </a: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) resp.</a:t>
            </a:r>
            <a:endParaRPr lang="en-US" altLang="zh-CN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81951" name="Line 31"/>
          <p:cNvSpPr>
            <a:spLocks noChangeShapeType="1"/>
          </p:cNvSpPr>
          <p:nvPr/>
        </p:nvSpPr>
        <p:spPr bwMode="auto">
          <a:xfrm>
            <a:off x="1600200" y="2743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3" grpId="0" animBg="1"/>
      <p:bldP spid="81944" grpId="0"/>
      <p:bldP spid="81952" grpId="0"/>
      <p:bldP spid="81945" grpId="0"/>
      <p:bldP spid="81950" grpId="0" animBg="1"/>
      <p:bldP spid="81958" grpId="0"/>
      <p:bldP spid="81923" grpId="0" animBg="1"/>
      <p:bldP spid="81937" grpId="0" animBg="1"/>
      <p:bldP spid="81938" grpId="0"/>
      <p:bldP spid="81941" grpId="0" animBg="1"/>
      <p:bldP spid="81942" grpId="0"/>
      <p:bldP spid="81948" grpId="0"/>
      <p:bldP spid="8195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6466-828D-478C-BBC8-B6575C358629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72400" cy="868362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  <a:ea typeface="幼圆" pitchFamily="49" charset="-122"/>
              </a:rPr>
              <a:t>composition</a:t>
            </a:r>
            <a:r>
              <a:rPr lang="zh-CN" altLang="en-US" sz="3200" dirty="0" smtClean="0">
                <a:latin typeface="Lucida Sans" pitchFamily="34" charset="0"/>
                <a:ea typeface="幼圆" pitchFamily="49" charset="-122"/>
              </a:rPr>
              <a:t>：</a:t>
            </a:r>
            <a:r>
              <a:rPr lang="en-US" altLang="zh-CN" sz="3200" dirty="0" smtClean="0">
                <a:latin typeface="Lucida Sans" pitchFamily="34" charset="0"/>
                <a:ea typeface="幼圆" pitchFamily="49" charset="-122"/>
              </a:rPr>
              <a:t>sequential repetition</a:t>
            </a:r>
            <a:endParaRPr lang="zh-CN" altLang="en-US" sz="3200" dirty="0">
              <a:latin typeface="Lucida Sans" pitchFamily="34" charset="0"/>
              <a:ea typeface="幼圆" pitchFamily="49" charset="-122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3056384" cy="1600200"/>
          </a:xfr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CN" sz="2400" dirty="0" smtClean="0">
                <a:ea typeface="华文细黑" pitchFamily="2" charset="-122"/>
              </a:rPr>
              <a:t>Advantages</a:t>
            </a:r>
            <a:endParaRPr lang="zh-CN" altLang="en-US" sz="2400" dirty="0">
              <a:ea typeface="华文细黑" pitchFamily="2" charset="-122"/>
            </a:endParaRPr>
          </a:p>
          <a:p>
            <a:pPr>
              <a:lnSpc>
                <a:spcPct val="80000"/>
              </a:lnSpc>
            </a:pPr>
            <a:endParaRPr lang="zh-CN" altLang="en-US" sz="1800" dirty="0">
              <a:ea typeface="华文细黑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1800" dirty="0" smtClean="0">
                <a:ea typeface="华文细黑" pitchFamily="2" charset="-122"/>
              </a:rPr>
              <a:t>Reduce soundness error</a:t>
            </a:r>
            <a:endParaRPr lang="zh-CN" altLang="en-US" sz="1800" dirty="0">
              <a:ea typeface="华文细黑" pitchFamily="2" charset="-122"/>
            </a:endParaRPr>
          </a:p>
          <a:p>
            <a:pPr>
              <a:lnSpc>
                <a:spcPct val="80000"/>
              </a:lnSpc>
            </a:pPr>
            <a:endParaRPr lang="zh-CN" altLang="en-US" sz="1800" dirty="0">
              <a:ea typeface="华文细黑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1800" dirty="0" smtClean="0">
                <a:ea typeface="华文细黑" pitchFamily="2" charset="-122"/>
              </a:rPr>
              <a:t>Preserve zero knowledge </a:t>
            </a:r>
            <a:endParaRPr lang="zh-CN" altLang="en-US" sz="1800" dirty="0">
              <a:ea typeface="华文细黑" pitchFamily="2" charset="-122"/>
            </a:endParaRP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5181600" y="1600200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P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7467600" y="1600200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V</a:t>
            </a:r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6172200" y="3124200"/>
            <a:ext cx="12192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6172200" y="3429000"/>
            <a:ext cx="1143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6172200" y="3733800"/>
            <a:ext cx="12192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>
            <a:off x="6248400" y="4953000"/>
            <a:ext cx="1066800" cy="0"/>
          </a:xfrm>
          <a:prstGeom prst="line">
            <a:avLst/>
          </a:prstGeom>
          <a:noFill/>
          <a:ln w="38100">
            <a:solidFill>
              <a:srgbClr val="7DAFE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 flipH="1">
            <a:off x="6248400" y="5257800"/>
            <a:ext cx="1066800" cy="0"/>
          </a:xfrm>
          <a:prstGeom prst="line">
            <a:avLst/>
          </a:prstGeom>
          <a:noFill/>
          <a:ln w="38100">
            <a:solidFill>
              <a:srgbClr val="7DAFE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>
            <a:off x="6248400" y="5562600"/>
            <a:ext cx="1066800" cy="0"/>
          </a:xfrm>
          <a:prstGeom prst="line">
            <a:avLst/>
          </a:prstGeom>
          <a:noFill/>
          <a:ln w="38100">
            <a:solidFill>
              <a:srgbClr val="7DAFE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6781800" y="40386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80" name="Text Box 16"/>
          <p:cNvSpPr txBox="1">
            <a:spLocks noChangeArrowheads="1"/>
          </p:cNvSpPr>
          <p:nvPr/>
        </p:nvSpPr>
        <p:spPr bwMode="auto">
          <a:xfrm>
            <a:off x="6156176" y="1196752"/>
            <a:ext cx="1295400" cy="466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x </a:t>
            </a:r>
            <a:r>
              <a:rPr lang="en-US" altLang="en-US" sz="24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 sz="24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L</a:t>
            </a: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1371600" y="4343400"/>
            <a:ext cx="3056384" cy="10445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ea typeface="华文细黑" pitchFamily="2" charset="-122"/>
              </a:rPr>
              <a:t>Disadvantage</a:t>
            </a:r>
            <a:endParaRPr lang="zh-CN" altLang="en-US" sz="2400" dirty="0">
              <a:ea typeface="华文细黑" pitchFamily="2" charset="-122"/>
            </a:endParaRPr>
          </a:p>
          <a:p>
            <a:r>
              <a:rPr lang="zh-CN" altLang="en-US" dirty="0"/>
              <a:t> </a:t>
            </a:r>
          </a:p>
          <a:p>
            <a:r>
              <a:rPr lang="en-US" altLang="zh-CN" dirty="0" smtClean="0"/>
              <a:t>Increase round complexity</a:t>
            </a:r>
            <a:endParaRPr lang="zh-CN" altLang="en-US" dirty="0"/>
          </a:p>
        </p:txBody>
      </p:sp>
      <p:pic>
        <p:nvPicPr>
          <p:cNvPr id="88085" name="Picture 21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3048000"/>
            <a:ext cx="614363" cy="658813"/>
          </a:xfrm>
          <a:prstGeom prst="rect">
            <a:avLst/>
          </a:prstGeom>
          <a:noFill/>
        </p:spPr>
      </p:pic>
      <p:pic>
        <p:nvPicPr>
          <p:cNvPr id="88086" name="Picture 22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3048000"/>
            <a:ext cx="614363" cy="658813"/>
          </a:xfrm>
          <a:prstGeom prst="rect">
            <a:avLst/>
          </a:prstGeom>
          <a:noFill/>
        </p:spPr>
      </p:pic>
      <p:pic>
        <p:nvPicPr>
          <p:cNvPr id="88087" name="Picture 23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4953000"/>
            <a:ext cx="614363" cy="658813"/>
          </a:xfrm>
          <a:prstGeom prst="rect">
            <a:avLst/>
          </a:prstGeom>
          <a:noFill/>
        </p:spPr>
      </p:pic>
      <p:pic>
        <p:nvPicPr>
          <p:cNvPr id="88088" name="Picture 24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953000"/>
            <a:ext cx="614363" cy="658813"/>
          </a:xfrm>
          <a:prstGeom prst="rect">
            <a:avLst/>
          </a:prstGeom>
          <a:noFill/>
        </p:spPr>
      </p:pic>
      <p:sp>
        <p:nvSpPr>
          <p:cNvPr id="88089" name="Line 25"/>
          <p:cNvSpPr>
            <a:spLocks noChangeShapeType="1"/>
          </p:cNvSpPr>
          <p:nvPr/>
        </p:nvSpPr>
        <p:spPr bwMode="auto">
          <a:xfrm>
            <a:off x="6096000" y="2057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90" name="Line 26"/>
          <p:cNvSpPr>
            <a:spLocks noChangeShapeType="1"/>
          </p:cNvSpPr>
          <p:nvPr/>
        </p:nvSpPr>
        <p:spPr bwMode="auto">
          <a:xfrm flipH="1">
            <a:off x="6096000" y="24384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8091" name="Line 27"/>
          <p:cNvSpPr>
            <a:spLocks noChangeShapeType="1"/>
          </p:cNvSpPr>
          <p:nvPr/>
        </p:nvSpPr>
        <p:spPr bwMode="auto">
          <a:xfrm>
            <a:off x="6172200" y="28194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88092" name="Picture 28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057400"/>
            <a:ext cx="614363" cy="658813"/>
          </a:xfrm>
          <a:prstGeom prst="rect">
            <a:avLst/>
          </a:prstGeom>
          <a:noFill/>
        </p:spPr>
      </p:pic>
      <p:pic>
        <p:nvPicPr>
          <p:cNvPr id="88093" name="Picture 29" descr="AG0036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2133600"/>
            <a:ext cx="614363" cy="658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80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nimBg="1"/>
      <p:bldP spid="88068" grpId="0"/>
      <p:bldP spid="88069" grpId="0"/>
      <p:bldP spid="88073" grpId="0" animBg="1"/>
      <p:bldP spid="88074" grpId="0" animBg="1"/>
      <p:bldP spid="88075" grpId="0" animBg="1"/>
      <p:bldP spid="88076" grpId="0" animBg="1"/>
      <p:bldP spid="88077" grpId="0" animBg="1"/>
      <p:bldP spid="88078" grpId="0" animBg="1"/>
      <p:bldP spid="88079" grpId="0" animBg="1"/>
      <p:bldP spid="88080" grpId="0"/>
      <p:bldP spid="88082" grpId="0" animBg="1"/>
      <p:bldP spid="88089" grpId="0" animBg="1"/>
      <p:bldP spid="88090" grpId="0" animBg="1"/>
      <p:bldP spid="8809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E13C-FE01-4D59-A8AE-D03843C4F986}" type="slidenum">
              <a:rPr lang="en-US" altLang="zh-CN"/>
              <a:pPr/>
              <a:t>16</a:t>
            </a:fld>
            <a:endParaRPr lang="en-US" altLang="zh-CN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15312" cy="806450"/>
          </a:xfrm>
        </p:spPr>
        <p:txBody>
          <a:bodyPr/>
          <a:lstStyle/>
          <a:p>
            <a:pPr algn="l"/>
            <a:r>
              <a:rPr lang="en-US" altLang="zh-CN" sz="3200" dirty="0" smtClean="0">
                <a:latin typeface="Lucida Sans" pitchFamily="34" charset="0"/>
                <a:ea typeface="幼圆" pitchFamily="49" charset="-122"/>
              </a:rPr>
              <a:t>Composition: parallel repetition</a:t>
            </a:r>
            <a:endParaRPr lang="zh-CN" altLang="en-US" sz="3200" dirty="0">
              <a:latin typeface="Lucida Sans" pitchFamily="34" charset="0"/>
              <a:ea typeface="幼圆" pitchFamily="49" charset="-122"/>
            </a:endParaRPr>
          </a:p>
        </p:txBody>
      </p:sp>
      <p:sp>
        <p:nvSpPr>
          <p:cNvPr id="89091" name="AutoShape 3"/>
          <p:cNvSpPr>
            <a:spLocks noChangeArrowheads="1"/>
          </p:cNvSpPr>
          <p:nvPr/>
        </p:nvSpPr>
        <p:spPr bwMode="auto">
          <a:xfrm rot="16200000">
            <a:off x="3924300" y="3543300"/>
            <a:ext cx="1447800" cy="457200"/>
          </a:xfrm>
          <a:prstGeom prst="curvedDownArrow">
            <a:avLst>
              <a:gd name="adj1" fmla="val 63333"/>
              <a:gd name="adj2" fmla="val 126667"/>
              <a:gd name="adj3" fmla="val 33333"/>
            </a:avLst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23850" y="34290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zh-CN" altLang="zh-CN" sz="2000">
              <a:latin typeface="Arial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4267200" y="3581400"/>
            <a:ext cx="503238" cy="533400"/>
            <a:chOff x="2688" y="2256"/>
            <a:chExt cx="317" cy="336"/>
          </a:xfrm>
        </p:grpSpPr>
        <p:sp>
          <p:nvSpPr>
            <p:cNvPr id="89093" name="Line 5"/>
            <p:cNvSpPr>
              <a:spLocks noChangeShapeType="1"/>
            </p:cNvSpPr>
            <p:nvPr/>
          </p:nvSpPr>
          <p:spPr bwMode="auto">
            <a:xfrm flipH="1">
              <a:off x="2688" y="2256"/>
              <a:ext cx="312" cy="336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094" name="Line 6"/>
            <p:cNvSpPr>
              <a:spLocks noChangeShapeType="1"/>
            </p:cNvSpPr>
            <p:nvPr/>
          </p:nvSpPr>
          <p:spPr bwMode="auto">
            <a:xfrm>
              <a:off x="2688" y="2256"/>
              <a:ext cx="317" cy="31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7832725" y="3121025"/>
            <a:ext cx="10255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rtl="1" eaLnBrk="0" hangingPunct="0">
              <a:spcBef>
                <a:spcPct val="50000"/>
              </a:spcBef>
            </a:pPr>
            <a:endParaRPr lang="en-US" altLang="he-IL" sz="2800" b="1" baseline="28000">
              <a:solidFill>
                <a:schemeClr val="accent2"/>
              </a:solidFill>
              <a:latin typeface="Arial" charset="0"/>
              <a:cs typeface="Times New Roman (Hebrew)" charset="-79"/>
            </a:endParaRPr>
          </a:p>
        </p:txBody>
      </p:sp>
      <p:sp>
        <p:nvSpPr>
          <p:cNvPr id="89121" name="Rectangle 33"/>
          <p:cNvSpPr>
            <a:spLocks noChangeArrowheads="1"/>
          </p:cNvSpPr>
          <p:nvPr/>
        </p:nvSpPr>
        <p:spPr bwMode="auto">
          <a:xfrm>
            <a:off x="467544" y="3581400"/>
            <a:ext cx="3600400" cy="1676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advantages</a:t>
            </a:r>
            <a:endParaRPr lang="zh-CN" altLang="en-US" dirty="0">
              <a:latin typeface="Lucida Sans" pitchFamily="34" charset="0"/>
              <a:ea typeface="华文细黑" pitchFamily="2" charset="-122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Reduce soundness error</a:t>
            </a:r>
            <a:endParaRPr lang="zh-CN" altLang="en-US" dirty="0">
              <a:latin typeface="Lucida Sans" pitchFamily="34" charset="0"/>
              <a:ea typeface="华文细黑" pitchFamily="2" charset="-122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Preserve round complexity</a:t>
            </a:r>
            <a:endParaRPr lang="zh-CN" altLang="en-US" dirty="0">
              <a:latin typeface="Lucida Sans" pitchFamily="34" charset="0"/>
              <a:ea typeface="华文细黑" pitchFamily="2" charset="-122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altLang="zh-CN" dirty="0" smtClean="0">
                <a:latin typeface="Lucida Sans" pitchFamily="34" charset="0"/>
                <a:ea typeface="华文细黑" pitchFamily="2" charset="-122"/>
              </a:rPr>
              <a:t>Preserve WI</a:t>
            </a:r>
            <a:endParaRPr lang="zh-CN" altLang="en-US" dirty="0">
              <a:solidFill>
                <a:schemeClr val="hlink"/>
              </a:solidFill>
              <a:latin typeface="Lucida Sans" pitchFamily="34" charset="0"/>
              <a:ea typeface="华文细黑" pitchFamily="2" charset="-122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altLang="zh-CN" dirty="0">
              <a:latin typeface="Arial" charset="0"/>
              <a:ea typeface="华文细黑" pitchFamily="2" charset="-122"/>
            </a:endParaRPr>
          </a:p>
        </p:txBody>
      </p:sp>
      <p:sp>
        <p:nvSpPr>
          <p:cNvPr id="89122" name="Text Box 34"/>
          <p:cNvSpPr txBox="1">
            <a:spLocks noChangeArrowheads="1"/>
          </p:cNvSpPr>
          <p:nvPr/>
        </p:nvSpPr>
        <p:spPr bwMode="auto">
          <a:xfrm>
            <a:off x="838200" y="5560610"/>
            <a:ext cx="7696200" cy="707886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A fundamental question</a:t>
            </a:r>
            <a:r>
              <a:rPr lang="zh-CN" altLang="en-US" sz="20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：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Does there exist 3-roudn ZK proof for non-trivial language?</a:t>
            </a:r>
            <a:endParaRPr lang="zh-CN" altLang="en-US" sz="2000" dirty="0">
              <a:solidFill>
                <a:srgbClr val="0070C0"/>
              </a:solidFill>
              <a:latin typeface="Lucida Sans" pitchFamily="34" charset="0"/>
            </a:endParaRPr>
          </a:p>
        </p:txBody>
      </p:sp>
      <p:sp>
        <p:nvSpPr>
          <p:cNvPr id="89123" name="Text Box 35"/>
          <p:cNvSpPr txBox="1">
            <a:spLocks noChangeArrowheads="1"/>
          </p:cNvSpPr>
          <p:nvPr/>
        </p:nvSpPr>
        <p:spPr bwMode="auto">
          <a:xfrm>
            <a:off x="8229600" y="25146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>
                <a:latin typeface="华文细黑" pitchFamily="2" charset="-122"/>
                <a:ea typeface="华文细黑" pitchFamily="2" charset="-122"/>
              </a:rPr>
              <a:t>V</a:t>
            </a:r>
          </a:p>
        </p:txBody>
      </p:sp>
      <p:sp>
        <p:nvSpPr>
          <p:cNvPr id="89124" name="Text Box 36"/>
          <p:cNvSpPr txBox="1">
            <a:spLocks noChangeArrowheads="1"/>
          </p:cNvSpPr>
          <p:nvPr/>
        </p:nvSpPr>
        <p:spPr bwMode="auto">
          <a:xfrm>
            <a:off x="5257800" y="2590800"/>
            <a:ext cx="2819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华文细黑" pitchFamily="2" charset="-122"/>
                <a:ea typeface="华文细黑" pitchFamily="2" charset="-122"/>
              </a:rPr>
              <a:t>Com(c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</a:rPr>
              <a:t>1</a:t>
            </a:r>
            <a:r>
              <a:rPr lang="en-US" altLang="zh-CN">
                <a:latin typeface="华文细黑" pitchFamily="2" charset="-122"/>
                <a:ea typeface="华文细黑" pitchFamily="2" charset="-122"/>
              </a:rPr>
              <a:t>),…, Com(c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</a:rPr>
              <a:t>n</a:t>
            </a:r>
            <a:r>
              <a:rPr lang="en-US" altLang="zh-CN">
                <a:latin typeface="华文细黑" pitchFamily="2" charset="-122"/>
                <a:ea typeface="华文细黑" pitchFamily="2" charset="-122"/>
              </a:rPr>
              <a:t>)</a:t>
            </a:r>
          </a:p>
        </p:txBody>
      </p:sp>
      <p:sp>
        <p:nvSpPr>
          <p:cNvPr id="89125" name="Text Box 37"/>
          <p:cNvSpPr txBox="1">
            <a:spLocks noChangeArrowheads="1"/>
          </p:cNvSpPr>
          <p:nvPr/>
        </p:nvSpPr>
        <p:spPr bwMode="auto">
          <a:xfrm>
            <a:off x="4648200" y="25146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>
                <a:latin typeface="华文细黑" pitchFamily="2" charset="-122"/>
                <a:ea typeface="华文细黑" pitchFamily="2" charset="-122"/>
              </a:rPr>
              <a:t>P</a:t>
            </a:r>
          </a:p>
        </p:txBody>
      </p:sp>
      <p:sp>
        <p:nvSpPr>
          <p:cNvPr id="89126" name="Line 38"/>
          <p:cNvSpPr>
            <a:spLocks noChangeShapeType="1"/>
          </p:cNvSpPr>
          <p:nvPr/>
        </p:nvSpPr>
        <p:spPr bwMode="auto">
          <a:xfrm>
            <a:off x="5181600" y="31242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127" name="Line 39"/>
          <p:cNvSpPr>
            <a:spLocks noChangeShapeType="1"/>
          </p:cNvSpPr>
          <p:nvPr/>
        </p:nvSpPr>
        <p:spPr bwMode="auto">
          <a:xfrm>
            <a:off x="5181600" y="45720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128" name="Text Box 40"/>
          <p:cNvSpPr txBox="1">
            <a:spLocks noChangeArrowheads="1"/>
          </p:cNvSpPr>
          <p:nvPr/>
        </p:nvSpPr>
        <p:spPr bwMode="auto">
          <a:xfrm>
            <a:off x="5638800" y="41148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u</a:t>
            </a:r>
            <a:r>
              <a:rPr lang="en-US" altLang="zh-CN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, c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cs typeface="Arial" charset="0"/>
                <a:sym typeface="Symbol" pitchFamily="18" charset="2"/>
              </a:rPr>
              <a:t>v</a:t>
            </a:r>
          </a:p>
        </p:txBody>
      </p:sp>
      <p:sp>
        <p:nvSpPr>
          <p:cNvPr id="89129" name="Line 41"/>
          <p:cNvSpPr>
            <a:spLocks noChangeShapeType="1"/>
          </p:cNvSpPr>
          <p:nvPr/>
        </p:nvSpPr>
        <p:spPr bwMode="auto">
          <a:xfrm flipH="1">
            <a:off x="5105400" y="3810000"/>
            <a:ext cx="297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5867400" y="3352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kumimoji="1"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e=(u, v) </a:t>
            </a:r>
            <a:r>
              <a:rPr lang="en-US" altLang="en-US">
                <a:latin typeface="华文细黑" pitchFamily="2" charset="-122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 </a:t>
            </a:r>
            <a:r>
              <a:rPr lang="en-US" altLang="zh-CN" baseline="-25000">
                <a:latin typeface="华文细黑" pitchFamily="2" charset="-122"/>
                <a:ea typeface="华文细黑" pitchFamily="2" charset="-122"/>
                <a:sym typeface="Symbol" pitchFamily="18" charset="2"/>
              </a:rPr>
              <a:t>R</a:t>
            </a:r>
            <a:r>
              <a:rPr lang="en-US" altLang="zh-CN">
                <a:latin typeface="华文细黑" pitchFamily="2" charset="-122"/>
                <a:ea typeface="华文细黑" pitchFamily="2" charset="-122"/>
                <a:sym typeface="Symbol" pitchFamily="18" charset="2"/>
              </a:rPr>
              <a:t>E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5257800" y="1828800"/>
            <a:ext cx="1025525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rtl="1" eaLnBrk="0" hangingPunct="0">
              <a:spcBef>
                <a:spcPct val="50000"/>
              </a:spcBef>
            </a:pPr>
            <a:endParaRPr lang="en-US" altLang="he-IL" sz="2800" b="1" baseline="28000">
              <a:solidFill>
                <a:schemeClr val="accent2"/>
              </a:solidFill>
              <a:latin typeface="Arial" charset="0"/>
              <a:cs typeface="Times New Roman (Hebrew)" charset="-79"/>
            </a:endParaRPr>
          </a:p>
        </p:txBody>
      </p:sp>
      <p:sp>
        <p:nvSpPr>
          <p:cNvPr id="89132" name="AutoShape 44"/>
          <p:cNvSpPr>
            <a:spLocks noChangeArrowheads="1"/>
          </p:cNvSpPr>
          <p:nvPr/>
        </p:nvSpPr>
        <p:spPr bwMode="auto">
          <a:xfrm rot="16200000">
            <a:off x="3924300" y="3543300"/>
            <a:ext cx="1447800" cy="457200"/>
          </a:xfrm>
          <a:prstGeom prst="curvedDownArrow">
            <a:avLst>
              <a:gd name="adj1" fmla="val 63333"/>
              <a:gd name="adj2" fmla="val 126667"/>
              <a:gd name="adj3" fmla="val 33333"/>
            </a:avLst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257800" y="1752600"/>
            <a:ext cx="2743200" cy="1192213"/>
            <a:chOff x="1632" y="2640"/>
            <a:chExt cx="1584" cy="751"/>
          </a:xfrm>
        </p:grpSpPr>
        <p:sp>
          <p:nvSpPr>
            <p:cNvPr id="89134" name="Text Box 46"/>
            <p:cNvSpPr txBox="1">
              <a:spLocks noChangeArrowheads="1"/>
            </p:cNvSpPr>
            <p:nvPr/>
          </p:nvSpPr>
          <p:spPr bwMode="auto">
            <a:xfrm>
              <a:off x="1632" y="2640"/>
              <a:ext cx="1584" cy="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/>
                <a:t>Com(c</a:t>
              </a:r>
              <a:r>
                <a:rPr lang="en-US" altLang="zh-CN" baseline="-25000"/>
                <a:t>1</a:t>
              </a:r>
              <a:r>
                <a:rPr lang="en-US" altLang="zh-CN" baseline="30000"/>
                <a:t>1</a:t>
              </a:r>
              <a:r>
                <a:rPr lang="en-US" altLang="zh-CN"/>
                <a:t>),…, Com(c</a:t>
              </a:r>
              <a:r>
                <a:rPr lang="en-US" altLang="zh-CN" baseline="-25000"/>
                <a:t>n</a:t>
              </a:r>
              <a:r>
                <a:rPr lang="en-US" altLang="zh-CN" baseline="30000"/>
                <a:t>1</a:t>
              </a:r>
              <a:r>
                <a:rPr lang="en-US" altLang="zh-CN"/>
                <a:t>) </a:t>
              </a:r>
            </a:p>
            <a:p>
              <a:pPr>
                <a:spcBef>
                  <a:spcPct val="50000"/>
                </a:spcBef>
              </a:pPr>
              <a:endParaRPr lang="en-US" altLang="zh-CN"/>
            </a:p>
            <a:p>
              <a:pPr>
                <a:spcBef>
                  <a:spcPct val="50000"/>
                </a:spcBef>
              </a:pPr>
              <a:r>
                <a:rPr lang="en-US" altLang="zh-CN"/>
                <a:t>Com(c</a:t>
              </a:r>
              <a:r>
                <a:rPr lang="en-US" altLang="zh-CN" baseline="-25000"/>
                <a:t>1</a:t>
              </a:r>
              <a:r>
                <a:rPr lang="en-US" altLang="zh-CN" baseline="30000"/>
                <a:t>n</a:t>
              </a:r>
              <a:r>
                <a:rPr lang="en-US" altLang="zh-CN"/>
                <a:t>),…, Com(c</a:t>
              </a:r>
              <a:r>
                <a:rPr lang="en-US" altLang="zh-CN" baseline="-25000"/>
                <a:t>n</a:t>
              </a:r>
              <a:r>
                <a:rPr lang="en-US" altLang="zh-CN" baseline="30000"/>
                <a:t>n</a:t>
              </a:r>
              <a:r>
                <a:rPr lang="en-US" altLang="zh-CN"/>
                <a:t>)</a:t>
              </a:r>
            </a:p>
          </p:txBody>
        </p:sp>
        <p:sp>
          <p:nvSpPr>
            <p:cNvPr id="89135" name="Line 47"/>
            <p:cNvSpPr>
              <a:spLocks noChangeShapeType="1"/>
            </p:cNvSpPr>
            <p:nvPr/>
          </p:nvSpPr>
          <p:spPr bwMode="auto">
            <a:xfrm>
              <a:off x="2448" y="292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9137" name="Text Box 49"/>
          <p:cNvSpPr txBox="1">
            <a:spLocks noChangeArrowheads="1"/>
          </p:cNvSpPr>
          <p:nvPr/>
        </p:nvSpPr>
        <p:spPr bwMode="auto">
          <a:xfrm>
            <a:off x="5436096" y="1268760"/>
            <a:ext cx="259228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 smtClean="0">
                <a:latin typeface="Lucida Sans" pitchFamily="34" charset="0"/>
              </a:rPr>
              <a:t>ZK proof for G-3C</a:t>
            </a:r>
            <a:endParaRPr lang="zh-CN" altLang="en-US" sz="2000" dirty="0">
              <a:latin typeface="Lucida Sans" pitchFamily="34" charset="0"/>
            </a:endParaRPr>
          </a:p>
        </p:txBody>
      </p:sp>
      <p:sp>
        <p:nvSpPr>
          <p:cNvPr id="89139" name="Text Box 51"/>
          <p:cNvSpPr txBox="1">
            <a:spLocks noChangeArrowheads="1"/>
          </p:cNvSpPr>
          <p:nvPr/>
        </p:nvSpPr>
        <p:spPr bwMode="auto">
          <a:xfrm>
            <a:off x="5486400" y="3352800"/>
            <a:ext cx="2438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e</a:t>
            </a:r>
            <a:r>
              <a:rPr lang="en-US" altLang="zh-CN" baseline="-25000"/>
              <a:t>1</a:t>
            </a:r>
            <a:r>
              <a:rPr lang="en-US" altLang="zh-CN"/>
              <a:t>=(u,v),…,e</a:t>
            </a:r>
            <a:r>
              <a:rPr lang="en-US" altLang="zh-CN" baseline="-25000"/>
              <a:t>n</a:t>
            </a:r>
            <a:r>
              <a:rPr lang="en-US" altLang="zh-CN"/>
              <a:t>=(t,w)</a:t>
            </a:r>
          </a:p>
        </p:txBody>
      </p:sp>
      <p:sp>
        <p:nvSpPr>
          <p:cNvPr id="89140" name="Text Box 52"/>
          <p:cNvSpPr txBox="1">
            <a:spLocks noChangeArrowheads="1"/>
          </p:cNvSpPr>
          <p:nvPr/>
        </p:nvSpPr>
        <p:spPr bwMode="auto">
          <a:xfrm>
            <a:off x="5334000" y="4114800"/>
            <a:ext cx="2667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(c</a:t>
            </a:r>
            <a:r>
              <a:rPr lang="en-US" altLang="zh-CN" baseline="-25000"/>
              <a:t>u</a:t>
            </a:r>
            <a:r>
              <a:rPr lang="en-US" altLang="zh-CN" baseline="30000"/>
              <a:t>1</a:t>
            </a:r>
            <a:r>
              <a:rPr lang="en-US" altLang="zh-CN"/>
              <a:t>,c</a:t>
            </a:r>
            <a:r>
              <a:rPr lang="en-US" altLang="zh-CN" baseline="-25000"/>
              <a:t>v</a:t>
            </a:r>
            <a:r>
              <a:rPr lang="en-US" altLang="zh-CN" baseline="30000"/>
              <a:t>1</a:t>
            </a:r>
            <a:r>
              <a:rPr lang="en-US" altLang="zh-CN"/>
              <a:t>),…,(c</a:t>
            </a:r>
            <a:r>
              <a:rPr lang="en-US" altLang="zh-CN" baseline="-25000"/>
              <a:t>t</a:t>
            </a:r>
            <a:r>
              <a:rPr lang="en-US" altLang="zh-CN" baseline="30000"/>
              <a:t>n</a:t>
            </a:r>
            <a:r>
              <a:rPr lang="en-US" altLang="zh-CN" baseline="-25000"/>
              <a:t>,   </a:t>
            </a:r>
            <a:r>
              <a:rPr lang="en-US" altLang="zh-CN"/>
              <a:t>c</a:t>
            </a:r>
            <a:r>
              <a:rPr lang="en-US" altLang="zh-CN" baseline="-25000"/>
              <a:t>w</a:t>
            </a:r>
            <a:r>
              <a:rPr lang="en-US" altLang="zh-CN" baseline="30000"/>
              <a:t>n</a:t>
            </a:r>
            <a:r>
              <a:rPr lang="en-US" altLang="zh-CN"/>
              <a:t>)</a:t>
            </a:r>
          </a:p>
        </p:txBody>
      </p:sp>
      <p:sp>
        <p:nvSpPr>
          <p:cNvPr id="89142" name="Text Box 54"/>
          <p:cNvSpPr txBox="1">
            <a:spLocks noChangeArrowheads="1"/>
          </p:cNvSpPr>
          <p:nvPr/>
        </p:nvSpPr>
        <p:spPr bwMode="auto">
          <a:xfrm>
            <a:off x="467544" y="1981200"/>
            <a:ext cx="3600400" cy="1061829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</a:rPr>
              <a:t>Disadvantage</a:t>
            </a: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</a:rPr>
              <a:t>Don’t preserve black-box zero knowledge</a:t>
            </a:r>
            <a:endParaRPr lang="zh-CN" altLang="en-US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nimBg="1"/>
      <p:bldP spid="89121" grpId="0" animBg="1"/>
      <p:bldP spid="89124" grpId="0"/>
      <p:bldP spid="89128" grpId="0"/>
      <p:bldP spid="89130" grpId="0"/>
      <p:bldP spid="89132" grpId="0" animBg="1"/>
      <p:bldP spid="89132" grpId="1" animBg="1"/>
      <p:bldP spid="89139" grpId="0"/>
      <p:bldP spid="89140" grpId="0"/>
      <p:bldP spid="89142" grpId="0" animBg="1"/>
      <p:bldP spid="8914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25590-E8B4-4EC0-9CA8-AE40EF5CC38B}" type="slidenum">
              <a:rPr lang="en-US" altLang="zh-CN"/>
              <a:pPr/>
              <a:t>17</a:t>
            </a:fld>
            <a:endParaRPr lang="en-US" altLang="zh-CN"/>
          </a:p>
        </p:txBody>
      </p:sp>
      <p:sp>
        <p:nvSpPr>
          <p:cNvPr id="90130" name="Rectangle 18"/>
          <p:cNvSpPr>
            <a:spLocks noChangeArrowheads="1"/>
          </p:cNvSpPr>
          <p:nvPr/>
        </p:nvSpPr>
        <p:spPr bwMode="auto">
          <a:xfrm>
            <a:off x="1066800" y="2133600"/>
            <a:ext cx="6934200" cy="4267200"/>
          </a:xfrm>
          <a:prstGeom prst="rect">
            <a:avLst/>
          </a:prstGeom>
          <a:solidFill>
            <a:schemeClr val="bg1"/>
          </a:solidFill>
          <a:ln w="57150" algn="ctr">
            <a:noFill/>
            <a:miter lim="800000"/>
            <a:headEnd/>
            <a:tailEnd/>
          </a:ln>
          <a:effectLst>
            <a:outerShdw dist="45791" dir="2021404" algn="ctr" rotWithShape="0">
              <a:schemeClr val="bg2"/>
            </a:outerShdw>
          </a:effec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9445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sz="3600" dirty="0" smtClean="0">
                <a:ea typeface="幼圆" pitchFamily="49" charset="-122"/>
              </a:rPr>
              <a:t>Getting constant-round ZK proof for G-3C with negligible soundness error</a:t>
            </a:r>
            <a:endParaRPr lang="zh-CN" altLang="en-US" sz="3600" dirty="0">
              <a:ea typeface="幼圆" pitchFamily="49" charset="-122"/>
            </a:endParaRPr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 flipH="1">
            <a:off x="2743200" y="2819400"/>
            <a:ext cx="410527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3276600" y="22860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000">
                <a:solidFill>
                  <a:srgbClr val="FF9900"/>
                </a:solidFill>
                <a:latin typeface="Arial" charset="0"/>
              </a:rPr>
              <a:t>Com(e</a:t>
            </a:r>
            <a:r>
              <a:rPr lang="en-US" altLang="zh-CN" sz="2000" baseline="-25000">
                <a:solidFill>
                  <a:srgbClr val="FF9900"/>
                </a:solidFill>
                <a:latin typeface="Arial" charset="0"/>
              </a:rPr>
              <a:t>1</a:t>
            </a:r>
            <a:r>
              <a:rPr lang="en-US" altLang="zh-CN" sz="2000">
                <a:solidFill>
                  <a:srgbClr val="FF9900"/>
                </a:solidFill>
                <a:latin typeface="Arial" charset="0"/>
              </a:rPr>
              <a:t>),……, Com(e</a:t>
            </a:r>
            <a:r>
              <a:rPr lang="en-US" altLang="zh-CN" sz="2000" baseline="-25000">
                <a:solidFill>
                  <a:srgbClr val="FF9900"/>
                </a:solidFill>
                <a:latin typeface="Arial" charset="0"/>
              </a:rPr>
              <a:t>n</a:t>
            </a:r>
            <a:r>
              <a:rPr lang="en-US" altLang="zh-CN" sz="2000">
                <a:solidFill>
                  <a:srgbClr val="FF9900"/>
                </a:solidFill>
                <a:latin typeface="Arial" charset="0"/>
              </a:rPr>
              <a:t>)</a:t>
            </a:r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2667000" y="4419600"/>
            <a:ext cx="4105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 flipH="1">
            <a:off x="2667000" y="5105400"/>
            <a:ext cx="41767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3962400" y="457200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400">
                <a:latin typeface="Arial" charset="0"/>
              </a:rPr>
              <a:t>e</a:t>
            </a:r>
            <a:r>
              <a:rPr lang="en-US" altLang="zh-CN" sz="2400" baseline="-25000">
                <a:latin typeface="Arial" charset="0"/>
              </a:rPr>
              <a:t>1,…… </a:t>
            </a:r>
            <a:r>
              <a:rPr lang="en-US" altLang="zh-CN" sz="2400">
                <a:latin typeface="Arial" charset="0"/>
              </a:rPr>
              <a:t>e</a:t>
            </a:r>
            <a:r>
              <a:rPr lang="en-US" altLang="zh-CN" sz="2400" baseline="-25000">
                <a:latin typeface="Arial" charset="0"/>
              </a:rPr>
              <a:t>n</a:t>
            </a:r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>
            <a:off x="2771775" y="5886450"/>
            <a:ext cx="41052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1828800" y="2438400"/>
            <a:ext cx="838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P</a:t>
            </a:r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7086600" y="2362200"/>
            <a:ext cx="6858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V</a:t>
            </a:r>
          </a:p>
        </p:txBody>
      </p:sp>
      <p:sp>
        <p:nvSpPr>
          <p:cNvPr id="90125" name="AutoShape 13"/>
          <p:cNvSpPr>
            <a:spLocks noChangeArrowheads="1"/>
          </p:cNvSpPr>
          <p:nvPr/>
        </p:nvSpPr>
        <p:spPr bwMode="auto">
          <a:xfrm rot="16200000">
            <a:off x="990600" y="4724400"/>
            <a:ext cx="1828800" cy="457200"/>
          </a:xfrm>
          <a:prstGeom prst="curvedDownArrow">
            <a:avLst>
              <a:gd name="adj1" fmla="val 80000"/>
              <a:gd name="adj2" fmla="val 160000"/>
              <a:gd name="adj3" fmla="val 333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895600" y="2971800"/>
            <a:ext cx="3657600" cy="1311275"/>
            <a:chOff x="1632" y="2640"/>
            <a:chExt cx="1584" cy="826"/>
          </a:xfrm>
        </p:grpSpPr>
        <p:sp>
          <p:nvSpPr>
            <p:cNvPr id="90127" name="Text Box 15"/>
            <p:cNvSpPr txBox="1">
              <a:spLocks noChangeArrowheads="1"/>
            </p:cNvSpPr>
            <p:nvPr/>
          </p:nvSpPr>
          <p:spPr bwMode="auto">
            <a:xfrm>
              <a:off x="1632" y="2640"/>
              <a:ext cx="1584" cy="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/>
                <a:t>Com(c</a:t>
              </a:r>
              <a:r>
                <a:rPr lang="en-US" altLang="zh-CN" sz="2000" baseline="-25000"/>
                <a:t>1</a:t>
              </a:r>
              <a:r>
                <a:rPr lang="en-US" altLang="zh-CN" sz="2000" baseline="30000"/>
                <a:t>1</a:t>
              </a:r>
              <a:r>
                <a:rPr lang="en-US" altLang="zh-CN" sz="2000"/>
                <a:t>),…, Com(c</a:t>
              </a:r>
              <a:r>
                <a:rPr lang="en-US" altLang="zh-CN" sz="2000" baseline="-25000"/>
                <a:t>n</a:t>
              </a:r>
              <a:r>
                <a:rPr lang="en-US" altLang="zh-CN" sz="2000" baseline="30000"/>
                <a:t>1</a:t>
              </a:r>
              <a:r>
                <a:rPr lang="en-US" altLang="zh-CN" sz="2000"/>
                <a:t>) </a:t>
              </a:r>
            </a:p>
            <a:p>
              <a:pPr>
                <a:spcBef>
                  <a:spcPct val="50000"/>
                </a:spcBef>
              </a:pPr>
              <a:endParaRPr lang="en-US" altLang="zh-CN" sz="2000"/>
            </a:p>
            <a:p>
              <a:pPr>
                <a:spcBef>
                  <a:spcPct val="50000"/>
                </a:spcBef>
              </a:pPr>
              <a:r>
                <a:rPr lang="en-US" altLang="zh-CN" sz="2000"/>
                <a:t>Com(c</a:t>
              </a:r>
              <a:r>
                <a:rPr lang="en-US" altLang="zh-CN" sz="2000" baseline="-25000"/>
                <a:t>1</a:t>
              </a:r>
              <a:r>
                <a:rPr lang="en-US" altLang="zh-CN" sz="2000" baseline="30000"/>
                <a:t>n</a:t>
              </a:r>
              <a:r>
                <a:rPr lang="en-US" altLang="zh-CN" sz="2000"/>
                <a:t>),…, Com(c</a:t>
              </a:r>
              <a:r>
                <a:rPr lang="en-US" altLang="zh-CN" sz="2000" baseline="-25000"/>
                <a:t>n</a:t>
              </a:r>
              <a:r>
                <a:rPr lang="en-US" altLang="zh-CN" sz="2000" baseline="30000"/>
                <a:t>n</a:t>
              </a:r>
              <a:r>
                <a:rPr lang="en-US" altLang="zh-CN" sz="2000"/>
                <a:t>)</a:t>
              </a:r>
            </a:p>
          </p:txBody>
        </p:sp>
        <p:sp>
          <p:nvSpPr>
            <p:cNvPr id="90128" name="Line 16"/>
            <p:cNvSpPr>
              <a:spLocks noChangeShapeType="1"/>
            </p:cNvSpPr>
            <p:nvPr/>
          </p:nvSpPr>
          <p:spPr bwMode="auto">
            <a:xfrm>
              <a:off x="2448" y="292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3505200" y="5257800"/>
            <a:ext cx="2667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ea typeface="华文细黑" pitchFamily="2" charset="-122"/>
              </a:rPr>
              <a:t>(c</a:t>
            </a:r>
            <a:r>
              <a:rPr lang="en-US" altLang="zh-CN" sz="2000" baseline="-25000">
                <a:ea typeface="华文细黑" pitchFamily="2" charset="-122"/>
              </a:rPr>
              <a:t>u</a:t>
            </a:r>
            <a:r>
              <a:rPr lang="en-US" altLang="zh-CN" sz="2000" baseline="30000">
                <a:ea typeface="华文细黑" pitchFamily="2" charset="-122"/>
              </a:rPr>
              <a:t>1</a:t>
            </a:r>
            <a:r>
              <a:rPr lang="en-US" altLang="zh-CN" sz="2000">
                <a:ea typeface="华文细黑" pitchFamily="2" charset="-122"/>
              </a:rPr>
              <a:t>,c</a:t>
            </a:r>
            <a:r>
              <a:rPr lang="en-US" altLang="zh-CN" sz="2000" baseline="-25000">
                <a:ea typeface="华文细黑" pitchFamily="2" charset="-122"/>
              </a:rPr>
              <a:t>v</a:t>
            </a:r>
            <a:r>
              <a:rPr lang="en-US" altLang="zh-CN" sz="2000" baseline="30000">
                <a:ea typeface="华文细黑" pitchFamily="2" charset="-122"/>
              </a:rPr>
              <a:t>1</a:t>
            </a:r>
            <a:r>
              <a:rPr lang="en-US" altLang="zh-CN" sz="2000">
                <a:ea typeface="华文细黑" pitchFamily="2" charset="-122"/>
              </a:rPr>
              <a:t>),…,(c</a:t>
            </a:r>
            <a:r>
              <a:rPr lang="en-US" altLang="zh-CN" sz="2000" baseline="-25000">
                <a:ea typeface="华文细黑" pitchFamily="2" charset="-122"/>
              </a:rPr>
              <a:t>t</a:t>
            </a:r>
            <a:r>
              <a:rPr lang="en-US" altLang="zh-CN" sz="2000" baseline="30000">
                <a:ea typeface="华文细黑" pitchFamily="2" charset="-122"/>
              </a:rPr>
              <a:t>n</a:t>
            </a:r>
            <a:r>
              <a:rPr lang="en-US" altLang="zh-CN" sz="2000" baseline="-25000">
                <a:ea typeface="华文细黑" pitchFamily="2" charset="-122"/>
              </a:rPr>
              <a:t>,   </a:t>
            </a:r>
            <a:r>
              <a:rPr lang="en-US" altLang="zh-CN" sz="2000">
                <a:ea typeface="华文细黑" pitchFamily="2" charset="-122"/>
              </a:rPr>
              <a:t>c</a:t>
            </a:r>
            <a:r>
              <a:rPr lang="en-US" altLang="zh-CN" sz="2000" baseline="-25000">
                <a:ea typeface="华文细黑" pitchFamily="2" charset="-122"/>
              </a:rPr>
              <a:t>w</a:t>
            </a:r>
            <a:r>
              <a:rPr lang="en-US" altLang="zh-CN" sz="2000" baseline="30000">
                <a:ea typeface="华文细黑" pitchFamily="2" charset="-122"/>
              </a:rPr>
              <a:t>n</a:t>
            </a:r>
            <a:r>
              <a:rPr lang="en-US" altLang="zh-CN" sz="2000">
                <a:ea typeface="华文细黑" pitchFamily="2" charset="-122"/>
              </a:rPr>
              <a:t>)</a:t>
            </a:r>
          </a:p>
        </p:txBody>
      </p:sp>
      <p:sp>
        <p:nvSpPr>
          <p:cNvPr id="19" name="内容占位符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0" grpId="0" animBg="1"/>
      <p:bldP spid="90116" grpId="0" animBg="1"/>
      <p:bldP spid="90117" grpId="0"/>
      <p:bldP spid="90118" grpId="0" animBg="1"/>
      <p:bldP spid="90120" grpId="0" animBg="1"/>
      <p:bldP spid="90121" grpId="0"/>
      <p:bldP spid="90122" grpId="0" animBg="1"/>
      <p:bldP spid="90123" grpId="0"/>
      <p:bldP spid="90124" grpId="0"/>
      <p:bldP spid="90125" grpId="0" animBg="1"/>
      <p:bldP spid="901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Application of GWM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484784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Assume  two  parties, A and  B want to compute f(</a:t>
            </a:r>
            <a:r>
              <a:rPr lang="en-US" altLang="zh-CN" dirty="0" err="1" smtClean="0">
                <a:latin typeface="Lucida Sans" pitchFamily="34" charset="0"/>
              </a:rPr>
              <a:t>x,y</a:t>
            </a:r>
            <a:r>
              <a:rPr lang="en-US" altLang="zh-CN" dirty="0" smtClean="0">
                <a:latin typeface="Lucida Sans" pitchFamily="34" charset="0"/>
              </a:rPr>
              <a:t>), where x is the private input of A, and y is private input of B</a:t>
            </a:r>
            <a:endParaRPr lang="zh-CN" altLang="en-US" dirty="0">
              <a:latin typeface="Lucida Sans" pitchFamily="34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179512" y="2852936"/>
            <a:ext cx="4680520" cy="2881908"/>
            <a:chOff x="179512" y="2852936"/>
            <a:chExt cx="4680520" cy="2881908"/>
          </a:xfrm>
        </p:grpSpPr>
        <p:sp>
          <p:nvSpPr>
            <p:cNvPr id="5" name="TextBox 4"/>
            <p:cNvSpPr txBox="1"/>
            <p:nvPr/>
          </p:nvSpPr>
          <p:spPr>
            <a:xfrm>
              <a:off x="1331640" y="2924944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latin typeface="Lucida Sans" pitchFamily="34" charset="0"/>
                </a:rPr>
                <a:t>A(x)</a:t>
              </a:r>
              <a:endParaRPr lang="zh-CN" altLang="en-US" sz="2400" dirty="0">
                <a:latin typeface="Lucida Sans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923928" y="2852936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latin typeface="Lucida Sans" pitchFamily="34" charset="0"/>
                </a:rPr>
                <a:t>B(y)</a:t>
              </a:r>
              <a:endParaRPr lang="zh-CN" altLang="en-US" sz="2400" dirty="0">
                <a:latin typeface="Lucida Sans" pitchFamily="34" charset="0"/>
              </a:endParaRPr>
            </a:p>
          </p:txBody>
        </p:sp>
        <p:cxnSp>
          <p:nvCxnSpPr>
            <p:cNvPr id="8" name="直接箭头连接符 7"/>
            <p:cNvCxnSpPr/>
            <p:nvPr/>
          </p:nvCxnSpPr>
          <p:spPr>
            <a:xfrm>
              <a:off x="2123728" y="3501008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rot="10800000">
              <a:off x="2123728" y="3861048"/>
              <a:ext cx="144016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/>
          </p:nvCxnSpPr>
          <p:spPr>
            <a:xfrm>
              <a:off x="2123728" y="4797152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>
              <a:off x="2123728" y="5733256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 rot="10800000">
              <a:off x="2123728" y="5373216"/>
              <a:ext cx="144016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555776" y="306896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5776" y="350100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051720" y="4365104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i+1</a:t>
              </a:r>
              <a:r>
                <a:rPr lang="en-US" altLang="zh-CN" dirty="0" smtClean="0"/>
                <a:t>=g(x,m</a:t>
              </a:r>
              <a:r>
                <a:rPr lang="en-US" altLang="zh-CN" baseline="-25000" dirty="0" smtClean="0"/>
                <a:t>1</a:t>
              </a:r>
              <a:r>
                <a:rPr lang="en-US" altLang="zh-CN" dirty="0" smtClean="0"/>
                <a:t>,m</a:t>
              </a:r>
              <a:r>
                <a:rPr lang="en-US" altLang="zh-CN" baseline="-25000" dirty="0" smtClean="0"/>
                <a:t>2</a:t>
              </a:r>
              <a:r>
                <a:rPr lang="en-US" altLang="zh-CN" dirty="0" smtClean="0"/>
                <a:t>,…m</a:t>
              </a:r>
              <a:r>
                <a:rPr lang="en-US" altLang="zh-CN" baseline="-25000" dirty="0" smtClean="0"/>
                <a:t>i</a:t>
              </a:r>
              <a:r>
                <a:rPr lang="en-US" altLang="zh-CN" dirty="0" smtClean="0"/>
                <a:t>)</a:t>
              </a:r>
              <a:endParaRPr lang="zh-CN" altLang="en-US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79512" y="4293096"/>
              <a:ext cx="1872208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 g is some hard-to-invert function</a:t>
              </a:r>
              <a:endParaRPr lang="zh-CN" altLang="en-US" dirty="0"/>
            </a:p>
          </p:txBody>
        </p:sp>
      </p:grpSp>
      <p:sp>
        <p:nvSpPr>
          <p:cNvPr id="21" name="椭圆形标注 20"/>
          <p:cNvSpPr/>
          <p:nvPr/>
        </p:nvSpPr>
        <p:spPr>
          <a:xfrm>
            <a:off x="4283968" y="2132856"/>
            <a:ext cx="1728192" cy="792088"/>
          </a:xfrm>
          <a:prstGeom prst="wedgeEllipseCallout">
            <a:avLst>
              <a:gd name="adj1" fmla="val -31074"/>
              <a:gd name="adj2" fmla="val 6063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Lucida Sans" pitchFamily="34" charset="0"/>
              </a:rPr>
              <a:t>Is A cheating me?</a:t>
            </a:r>
            <a:endParaRPr lang="zh-CN" altLang="en-US" sz="1400" dirty="0">
              <a:solidFill>
                <a:schemeClr val="tx1"/>
              </a:solidFill>
              <a:latin typeface="Lucida Sans" pitchFamily="34" charset="0"/>
            </a:endParaRPr>
          </a:p>
        </p:txBody>
      </p:sp>
      <p:sp>
        <p:nvSpPr>
          <p:cNvPr id="22" name="椭圆形标注 21"/>
          <p:cNvSpPr/>
          <p:nvPr/>
        </p:nvSpPr>
        <p:spPr>
          <a:xfrm>
            <a:off x="4283968" y="2132856"/>
            <a:ext cx="1728192" cy="792088"/>
          </a:xfrm>
          <a:prstGeom prst="wedgeEllipseCallout">
            <a:avLst>
              <a:gd name="adj1" fmla="val -29367"/>
              <a:gd name="adj2" fmla="val 6063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Lucida Sans" pitchFamily="34" charset="0"/>
              </a:rPr>
              <a:t>Show me x!</a:t>
            </a:r>
            <a:endParaRPr lang="zh-CN" altLang="en-US" sz="1400" dirty="0">
              <a:solidFill>
                <a:schemeClr val="tx1"/>
              </a:solidFill>
              <a:latin typeface="Lucida Sans" pitchFamily="34" charset="0"/>
            </a:endParaRPr>
          </a:p>
        </p:txBody>
      </p:sp>
      <p:sp>
        <p:nvSpPr>
          <p:cNvPr id="24" name="椭圆形标注 23"/>
          <p:cNvSpPr/>
          <p:nvPr/>
        </p:nvSpPr>
        <p:spPr>
          <a:xfrm>
            <a:off x="1763688" y="2132856"/>
            <a:ext cx="1728192" cy="792088"/>
          </a:xfrm>
          <a:prstGeom prst="wedgeEllipseCallout">
            <a:avLst>
              <a:gd name="adj1" fmla="val -29367"/>
              <a:gd name="adj2" fmla="val 6063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Lucida Sans" pitchFamily="34" charset="0"/>
              </a:rPr>
              <a:t>NO</a:t>
            </a:r>
            <a:r>
              <a:rPr lang="zh-CN" altLang="en-US" sz="1400" dirty="0" smtClean="0">
                <a:solidFill>
                  <a:schemeClr val="tx1"/>
                </a:solidFill>
                <a:latin typeface="Lucida Sans" pitchFamily="34" charset="0"/>
              </a:rPr>
              <a:t>！</a:t>
            </a:r>
            <a:endParaRPr lang="zh-CN" altLang="en-US" sz="1400" dirty="0">
              <a:solidFill>
                <a:schemeClr val="tx1"/>
              </a:solidFill>
              <a:latin typeface="Lucida Sans" pitchFamily="34" charset="0"/>
            </a:endParaRPr>
          </a:p>
        </p:txBody>
      </p:sp>
      <p:sp>
        <p:nvSpPr>
          <p:cNvPr id="25" name="右箭头 24"/>
          <p:cNvSpPr/>
          <p:nvPr/>
        </p:nvSpPr>
        <p:spPr>
          <a:xfrm>
            <a:off x="4355976" y="3933056"/>
            <a:ext cx="1512168" cy="792088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Solution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5615608" y="2852936"/>
            <a:ext cx="3528392" cy="3097932"/>
            <a:chOff x="1331640" y="2852936"/>
            <a:chExt cx="3528392" cy="3097932"/>
          </a:xfrm>
        </p:grpSpPr>
        <p:sp>
          <p:nvSpPr>
            <p:cNvPr id="27" name="TextBox 26"/>
            <p:cNvSpPr txBox="1"/>
            <p:nvPr/>
          </p:nvSpPr>
          <p:spPr>
            <a:xfrm>
              <a:off x="1331640" y="2924944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latin typeface="Lucida Sans" pitchFamily="34" charset="0"/>
                </a:rPr>
                <a:t>A(x)</a:t>
              </a:r>
              <a:endParaRPr lang="zh-CN" altLang="en-US" sz="2400" dirty="0">
                <a:latin typeface="Lucida Sans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23928" y="2852936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latin typeface="Lucida Sans" pitchFamily="34" charset="0"/>
                </a:rPr>
                <a:t>B(y)</a:t>
              </a:r>
              <a:endParaRPr lang="zh-CN" altLang="en-US" sz="2400" dirty="0">
                <a:latin typeface="Lucida Sans" pitchFamily="34" charset="0"/>
              </a:endParaRPr>
            </a:p>
          </p:txBody>
        </p:sp>
        <p:cxnSp>
          <p:nvCxnSpPr>
            <p:cNvPr id="29" name="直接箭头连接符 28"/>
            <p:cNvCxnSpPr/>
            <p:nvPr/>
          </p:nvCxnSpPr>
          <p:spPr>
            <a:xfrm>
              <a:off x="2123728" y="3501008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箭头连接符 29"/>
            <p:cNvCxnSpPr/>
            <p:nvPr/>
          </p:nvCxnSpPr>
          <p:spPr>
            <a:xfrm rot="10800000">
              <a:off x="2123728" y="3861048"/>
              <a:ext cx="144016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>
              <a:off x="2088232" y="4653136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/>
            <p:nvPr/>
          </p:nvCxnSpPr>
          <p:spPr>
            <a:xfrm>
              <a:off x="2160240" y="5949280"/>
              <a:ext cx="1512168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箭头连接符 32"/>
            <p:cNvCxnSpPr/>
            <p:nvPr/>
          </p:nvCxnSpPr>
          <p:spPr>
            <a:xfrm rot="10800000">
              <a:off x="2160240" y="5661248"/>
              <a:ext cx="144016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555776" y="306896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555776" y="350100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016224" y="4149080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</a:t>
              </a:r>
              <a:r>
                <a:rPr lang="en-US" altLang="zh-CN" baseline="-25000" dirty="0" smtClean="0"/>
                <a:t>i+1</a:t>
              </a:r>
              <a:r>
                <a:rPr lang="en-US" altLang="zh-CN" dirty="0" smtClean="0"/>
                <a:t>=g(x,m</a:t>
              </a:r>
              <a:r>
                <a:rPr lang="en-US" altLang="zh-CN" baseline="-25000" dirty="0" smtClean="0"/>
                <a:t>1</a:t>
              </a:r>
              <a:r>
                <a:rPr lang="en-US" altLang="zh-CN" dirty="0" smtClean="0"/>
                <a:t>,m</a:t>
              </a:r>
              <a:r>
                <a:rPr lang="en-US" altLang="zh-CN" baseline="-25000" dirty="0" smtClean="0"/>
                <a:t>2</a:t>
              </a:r>
              <a:r>
                <a:rPr lang="en-US" altLang="zh-CN" dirty="0" smtClean="0"/>
                <a:t>,…m</a:t>
              </a:r>
              <a:r>
                <a:rPr lang="en-US" altLang="zh-CN" baseline="-25000" dirty="0" smtClean="0"/>
                <a:t>i</a:t>
              </a:r>
              <a:r>
                <a:rPr lang="en-US" altLang="zh-CN" dirty="0" smtClean="0"/>
                <a:t>)</a:t>
              </a:r>
              <a:endParaRPr lang="zh-CN" altLang="en-US" baseline="-25000" dirty="0"/>
            </a:p>
          </p:txBody>
        </p:sp>
      </p:grpSp>
      <p:sp>
        <p:nvSpPr>
          <p:cNvPr id="38" name="右箭头 37"/>
          <p:cNvSpPr/>
          <p:nvPr/>
        </p:nvSpPr>
        <p:spPr>
          <a:xfrm>
            <a:off x="6372200" y="4725144"/>
            <a:ext cx="1656184" cy="86409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Lucida Sans" pitchFamily="34" charset="0"/>
              </a:rPr>
              <a:t>ZK proof that m</a:t>
            </a:r>
            <a:r>
              <a:rPr lang="en-US" altLang="zh-CN" sz="1400" baseline="-25000" dirty="0" smtClean="0">
                <a:solidFill>
                  <a:schemeClr val="tx1"/>
                </a:solidFill>
                <a:latin typeface="Lucida Sans" pitchFamily="34" charset="0"/>
              </a:rPr>
              <a:t>i+1</a:t>
            </a:r>
            <a:r>
              <a:rPr lang="en-US" altLang="zh-CN" sz="1400" dirty="0" smtClean="0">
                <a:solidFill>
                  <a:schemeClr val="tx1"/>
                </a:solidFill>
                <a:latin typeface="Lucida Sans" pitchFamily="34" charset="0"/>
              </a:rPr>
              <a:t> is correct</a:t>
            </a:r>
            <a:endParaRPr lang="zh-CN" altLang="en-US" sz="1400" dirty="0">
              <a:solidFill>
                <a:schemeClr val="tx1"/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3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Non-interactive ZK proof/argument 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Key idea: have a trusted third party generate a common random/reference string such that it would be </a:t>
            </a:r>
            <a:r>
              <a:rPr lang="en-US" altLang="zh-CN" dirty="0" err="1" smtClean="0"/>
              <a:t>indist</a:t>
            </a:r>
            <a:r>
              <a:rPr lang="en-US" altLang="zh-CN" dirty="0" smtClean="0"/>
              <a:t>. from the string generated by the simulator which</a:t>
            </a:r>
          </a:p>
          <a:p>
            <a:pPr marL="514350" indent="-514350"/>
            <a:r>
              <a:rPr lang="en-US" altLang="zh-CN" dirty="0" smtClean="0"/>
              <a:t>either is drawn from a special distribution (far from random);</a:t>
            </a:r>
          </a:p>
          <a:p>
            <a:pPr marL="514350" indent="-514350"/>
            <a:r>
              <a:rPr lang="en-US" altLang="zh-CN" dirty="0" smtClean="0"/>
              <a:t>or has a trapdoor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>
          <a:xfrm>
            <a:off x="0" y="214290"/>
            <a:ext cx="9289032" cy="57150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ucida Sans" pitchFamily="34" charset="0"/>
              </a:rPr>
              <a:t>A Basic Question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928670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Suppose:</a:t>
            </a:r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You are all-powerful and can do cloud computing (i.e., whenever you are asked a question, you can give the correct answer in one second by just looking at the cloud overhead)</a:t>
            </a:r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I am reasonable…</a:t>
            </a:r>
            <a:endParaRPr lang="zh-CN" alt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500438"/>
            <a:ext cx="7000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Given two huge graphs, G</a:t>
            </a:r>
            <a:r>
              <a:rPr lang="en-US" altLang="zh-CN" sz="2000" baseline="-25000" dirty="0" smtClean="0"/>
              <a:t>0</a:t>
            </a:r>
            <a:r>
              <a:rPr lang="en-US" altLang="zh-CN" sz="2000" dirty="0" smtClean="0"/>
              <a:t> and G</a:t>
            </a:r>
            <a:r>
              <a:rPr lang="en-US" altLang="zh-CN" sz="2000" baseline="-25000" dirty="0" smtClean="0"/>
              <a:t>1</a:t>
            </a:r>
            <a:endParaRPr lang="zh-CN" altLang="en-US" sz="20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4071942"/>
            <a:ext cx="7000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You know they are NOT isomorphic</a:t>
            </a:r>
            <a:endParaRPr lang="zh-CN" altLang="en-US" sz="20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5143512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Question:  If I have only one hour with you, Could you convince me that they are NOT isomorphic?</a:t>
            </a:r>
            <a:endParaRPr lang="zh-CN" altLang="en-US" sz="2400" baseline="-25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143248"/>
            <a:ext cx="3430037" cy="1501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Some fundamental problems about NIZK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364502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Could we construct NIZK arguments with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efficient </a:t>
            </a:r>
            <a:r>
              <a:rPr lang="en-US" altLang="zh-CN" sz="2000" dirty="0" err="1" smtClean="0">
                <a:solidFill>
                  <a:srgbClr val="0070C0"/>
                </a:solidFill>
                <a:latin typeface="Lucida Sans" pitchFamily="34" charset="0"/>
              </a:rPr>
              <a:t>prover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 </a:t>
            </a:r>
            <a:r>
              <a:rPr lang="en-US" altLang="zh-CN" sz="2000" dirty="0" smtClean="0">
                <a:latin typeface="Lucida Sans" pitchFamily="34" charset="0"/>
              </a:rPr>
              <a:t>for NP from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OWF or CPA PKE</a:t>
            </a:r>
            <a:r>
              <a:rPr lang="en-US" altLang="zh-CN" sz="2000" dirty="0" smtClean="0">
                <a:latin typeface="Lucida Sans" pitchFamily="34" charset="0"/>
              </a:rPr>
              <a:t>?</a:t>
            </a:r>
            <a:endParaRPr lang="zh-CN" altLang="en-US" sz="2000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5157192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For encryption scheme, is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CPA</a:t>
            </a:r>
            <a:r>
              <a:rPr lang="en-US" altLang="zh-CN" sz="2000" dirty="0" smtClean="0">
                <a:latin typeface="Lucida Sans" pitchFamily="34" charset="0"/>
              </a:rPr>
              <a:t> security equivalent to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CCA </a:t>
            </a:r>
            <a:r>
              <a:rPr lang="en-US" altLang="zh-CN" sz="2000" dirty="0" smtClean="0">
                <a:latin typeface="Lucida Sans" pitchFamily="34" charset="0"/>
              </a:rPr>
              <a:t>security?</a:t>
            </a:r>
            <a:endParaRPr lang="zh-CN" altLang="en-US" sz="2000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844824"/>
            <a:ext cx="7416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Could we design a signature scheme such that a signature is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determined uniquely by the public key </a:t>
            </a:r>
            <a:r>
              <a:rPr lang="en-US" altLang="zh-CN" sz="2000" dirty="0" smtClean="0">
                <a:latin typeface="Lucida Sans" pitchFamily="34" charset="0"/>
              </a:rPr>
              <a:t>from some general assumptions, such as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OWF </a:t>
            </a:r>
            <a:r>
              <a:rPr lang="en-US" altLang="zh-CN" sz="2000" dirty="0" smtClean="0">
                <a:latin typeface="Lucida Sans" pitchFamily="34" charset="0"/>
              </a:rPr>
              <a:t>or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CPA PKE</a:t>
            </a:r>
            <a:r>
              <a:rPr lang="en-US" altLang="zh-CN" sz="2000" dirty="0" smtClean="0">
                <a:latin typeface="Lucida Sans" pitchFamily="34" charset="0"/>
              </a:rPr>
              <a:t>?</a:t>
            </a:r>
            <a:endParaRPr lang="zh-CN" altLang="en-US" sz="2000" dirty="0">
              <a:latin typeface="Lucida San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06896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</a:rPr>
              <a:t>If YES, we will give positive answers to the following two questions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458112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</a:rPr>
              <a:t>If YES, we will give a positive answer to the following question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7624" y="2924944"/>
            <a:ext cx="6840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Could we base NIZK proof/arguments on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worst-case complexity assumption</a:t>
            </a:r>
            <a:r>
              <a:rPr lang="zh-CN" altLang="en-US" sz="2000" dirty="0" smtClean="0">
                <a:latin typeface="Lucida Sans" pitchFamily="34" charset="0"/>
              </a:rPr>
              <a:t>，</a:t>
            </a:r>
            <a:r>
              <a:rPr lang="en-US" altLang="zh-CN" sz="2000" dirty="0" smtClean="0">
                <a:latin typeface="Lucida Sans" pitchFamily="34" charset="0"/>
              </a:rPr>
              <a:t>e.g., from some hard lattice problem?</a:t>
            </a:r>
            <a:endParaRPr lang="zh-CN" altLang="en-US" sz="20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PART 2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solidFill>
                  <a:srgbClr val="0070C0"/>
                </a:solidFill>
              </a:rPr>
              <a:t>                      </a:t>
            </a:r>
            <a:r>
              <a:rPr lang="en-US" altLang="zh-CN" sz="6600" dirty="0" smtClean="0"/>
              <a:t>ZKIP to PCP </a:t>
            </a:r>
          </a:p>
          <a:p>
            <a:pPr>
              <a:buNone/>
            </a:pPr>
            <a:r>
              <a:rPr lang="en-US" altLang="zh-CN" dirty="0" smtClean="0"/>
              <a:t>                             ----- A brief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29309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</a:rPr>
              <a:t>Our imagination is very limited!</a:t>
            </a:r>
            <a:endParaRPr lang="zh-CN" altLang="en-US" sz="2800" dirty="0">
              <a:latin typeface="Lucida Sans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1168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For a little while after the introduction of interactive proof (IP), theory community has once thought of </a:t>
            </a:r>
            <a:r>
              <a:rPr lang="en-US" altLang="zh-CN" sz="2800" dirty="0" smtClean="0">
                <a:solidFill>
                  <a:srgbClr val="0070C0"/>
                </a:solidFill>
                <a:latin typeface="Lucida Sans" pitchFamily="34" charset="0"/>
              </a:rPr>
              <a:t>IP</a:t>
            </a:r>
            <a:r>
              <a:rPr lang="en-US" altLang="zh-CN" sz="2800" dirty="0" smtClean="0">
                <a:latin typeface="Lucida Sans" pitchFamily="34" charset="0"/>
              </a:rPr>
              <a:t> as </a:t>
            </a:r>
            <a:r>
              <a:rPr lang="en-US" altLang="zh-CN" sz="2800" dirty="0" smtClean="0">
                <a:solidFill>
                  <a:srgbClr val="0070C0"/>
                </a:solidFill>
                <a:latin typeface="Lucida Sans" pitchFamily="34" charset="0"/>
              </a:rPr>
              <a:t>a slight </a:t>
            </a:r>
            <a:r>
              <a:rPr lang="en-US" altLang="zh-CN" sz="2800" dirty="0" err="1" smtClean="0">
                <a:solidFill>
                  <a:srgbClr val="0070C0"/>
                </a:solidFill>
                <a:latin typeface="Lucida Sans" pitchFamily="34" charset="0"/>
              </a:rPr>
              <a:t>ramdomized</a:t>
            </a:r>
            <a:r>
              <a:rPr lang="en-US" altLang="zh-CN" sz="2800" dirty="0" smtClean="0">
                <a:solidFill>
                  <a:srgbClr val="0070C0"/>
                </a:solidFill>
                <a:latin typeface="Lucida Sans" pitchFamily="34" charset="0"/>
              </a:rPr>
              <a:t> extension of NP</a:t>
            </a:r>
            <a:endParaRPr lang="zh-CN" altLang="en-US" sz="2800" dirty="0">
              <a:solidFill>
                <a:srgbClr val="0070C0"/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864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400" dirty="0" smtClean="0">
                <a:latin typeface="Lucida Sans" pitchFamily="34" charset="0"/>
              </a:rPr>
              <a:t>In 1986, </a:t>
            </a:r>
            <a:r>
              <a:rPr lang="en-US" altLang="zh-CN" sz="2400" dirty="0" err="1" smtClean="0">
                <a:latin typeface="Lucida Sans" pitchFamily="34" charset="0"/>
              </a:rPr>
              <a:t>Goldreich</a:t>
            </a:r>
            <a:r>
              <a:rPr lang="en-US" altLang="zh-CN" sz="2400" dirty="0" smtClean="0">
                <a:latin typeface="Lucida Sans" pitchFamily="34" charset="0"/>
              </a:rPr>
              <a:t>, </a:t>
            </a:r>
            <a:r>
              <a:rPr lang="en-US" altLang="zh-CN" sz="2400" dirty="0" err="1" smtClean="0">
                <a:latin typeface="Lucida Sans" pitchFamily="34" charset="0"/>
              </a:rPr>
              <a:t>Micali</a:t>
            </a:r>
            <a:r>
              <a:rPr lang="en-US" altLang="zh-CN" sz="2400" dirty="0" smtClean="0">
                <a:latin typeface="Lucida Sans" pitchFamily="34" charset="0"/>
              </a:rPr>
              <a:t> and </a:t>
            </a:r>
            <a:r>
              <a:rPr lang="en-US" altLang="zh-CN" sz="2400" dirty="0" err="1" smtClean="0">
                <a:latin typeface="Lucida Sans" pitchFamily="34" charset="0"/>
              </a:rPr>
              <a:t>Wigderson</a:t>
            </a:r>
            <a:r>
              <a:rPr lang="en-US" altLang="zh-CN" sz="2400" dirty="0" smtClean="0">
                <a:latin typeface="Lucida Sans" pitchFamily="34" charset="0"/>
              </a:rPr>
              <a:t> presented a interactive proof for Graph Non-Isomorphism problem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700809"/>
            <a:ext cx="8363272" cy="266429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</a:rPr>
              <a:t>Common input: 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G</a:t>
            </a:r>
            <a:r>
              <a:rPr kumimoji="0" lang="en-US" altLang="zh-C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0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, G</a:t>
            </a:r>
            <a:r>
              <a:rPr kumimoji="0" lang="en-US" altLang="zh-C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1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(</a:t>
            </a:r>
            <a:r>
              <a:rPr kumimoji="1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G</a:t>
            </a:r>
            <a:r>
              <a:rPr kumimoji="0" lang="en-US" altLang="zh-C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0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 is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not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 isomorphic to G</a:t>
            </a:r>
            <a:r>
              <a:rPr kumimoji="0" lang="en-US" altLang="zh-C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1 </a:t>
            </a: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华文细黑" pitchFamily="2" charset="-122"/>
                <a:sym typeface="Symbol" pitchFamily="18" charset="2"/>
              </a:rPr>
              <a:t>)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               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              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H="1">
            <a:off x="3563888" y="3429000"/>
            <a:ext cx="166440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563888" y="4005064"/>
            <a:ext cx="166440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771800" y="2996952"/>
            <a:ext cx="486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000" dirty="0">
                <a:latin typeface="Arial" charset="0"/>
              </a:rPr>
              <a:t>P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5652120" y="2996952"/>
            <a:ext cx="3408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zh-CN" sz="2000" dirty="0">
                <a:latin typeface="Arial" charset="0"/>
              </a:rPr>
              <a:t>V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355976" y="3573016"/>
            <a:ext cx="5548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 dirty="0" smtClean="0">
                <a:latin typeface="Arial" charset="0"/>
                <a:sym typeface="Symbol" pitchFamily="18" charset="2"/>
              </a:rPr>
              <a:t>i</a:t>
            </a:r>
            <a:endParaRPr kumimoji="1" lang="el-GR" altLang="en-US" sz="2000" i="1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4283968" y="2924944"/>
            <a:ext cx="3545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zh-CN" sz="2000" dirty="0">
                <a:latin typeface="Arial" charset="0"/>
                <a:sym typeface="Symbol" pitchFamily="18" charset="2"/>
              </a:rPr>
              <a:t>H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004048" y="2276872"/>
            <a:ext cx="3701753" cy="5847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Lucida Sans" pitchFamily="34" charset="0"/>
                <a:ea typeface="华文细黑" pitchFamily="2" charset="-122"/>
              </a:rPr>
              <a:t>Randomly choose </a:t>
            </a:r>
            <a:r>
              <a:rPr lang="en-US" altLang="zh-CN" sz="1600" dirty="0" err="1" smtClean="0">
                <a:latin typeface="Lucida Sans" pitchFamily="34" charset="0"/>
                <a:ea typeface="华文细黑" pitchFamily="2" charset="-122"/>
              </a:rPr>
              <a:t>i</a:t>
            </a:r>
            <a:r>
              <a:rPr lang="en-US" altLang="zh-CN" sz="1600" dirty="0" smtClean="0">
                <a:latin typeface="Lucida Sans" pitchFamily="34" charset="0"/>
                <a:ea typeface="华文细黑" pitchFamily="2" charset="-122"/>
              </a:rPr>
              <a:t>=0 or1, and a perm. </a:t>
            </a:r>
            <a:r>
              <a:rPr lang="zh-CN" altLang="en-US" sz="1600" dirty="0" smtClean="0">
                <a:latin typeface="Lucida Sans" pitchFamily="34" charset="0"/>
                <a:sym typeface="Symbol" pitchFamily="18" charset="2"/>
              </a:rPr>
              <a:t></a:t>
            </a:r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, set H=(</a:t>
            </a:r>
            <a:r>
              <a:rPr lang="en-US" altLang="zh-CN" sz="1600" dirty="0" err="1" smtClean="0">
                <a:latin typeface="Lucida Sans" pitchFamily="34" charset="0"/>
                <a:sym typeface="Symbol" pitchFamily="18" charset="2"/>
              </a:rPr>
              <a:t>G</a:t>
            </a:r>
            <a:r>
              <a:rPr lang="en-US" altLang="zh-CN" sz="1600" baseline="-25000" dirty="0" err="1" smtClean="0">
                <a:latin typeface="Lucida Sans" pitchFamily="34" charset="0"/>
                <a:sym typeface="Symbol" pitchFamily="18" charset="2"/>
              </a:rPr>
              <a:t>i</a:t>
            </a:r>
            <a:r>
              <a:rPr lang="en-US" altLang="zh-CN" sz="1600" dirty="0" smtClean="0">
                <a:latin typeface="Lucida Sans" pitchFamily="34" charset="0"/>
                <a:sym typeface="Symbol" pitchFamily="18" charset="2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3568" y="4509120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This protocol should have attracted attention from complexity theory community (observe that GNI is not known to be in NP) at that time, but unfortunately, it didn’t…</a:t>
            </a:r>
          </a:p>
          <a:p>
            <a:endParaRPr lang="en-US" altLang="zh-CN" sz="2000" dirty="0" smtClean="0">
              <a:latin typeface="Lucida Sans" pitchFamily="34" charset="0"/>
            </a:endParaRPr>
          </a:p>
          <a:p>
            <a:r>
              <a:rPr lang="en-US" altLang="zh-CN" sz="2000" dirty="0" smtClean="0">
                <a:latin typeface="Lucida Sans" pitchFamily="34" charset="0"/>
              </a:rPr>
              <a:t>Our community believes that GI (hence GNI) is in P. Yet, we have no idea how to prove it… (we just knew that GI is unlikely to be NP-</a:t>
            </a:r>
            <a:r>
              <a:rPr lang="en-US" altLang="zh-CN" sz="2000" dirty="0" err="1" smtClean="0">
                <a:latin typeface="Lucida Sans" pitchFamily="34" charset="0"/>
              </a:rPr>
              <a:t>comlete</a:t>
            </a:r>
            <a:r>
              <a:rPr lang="en-US" altLang="zh-CN" sz="2000" dirty="0" smtClean="0">
                <a:latin typeface="Lucida Sans" pitchFamily="34" charset="0"/>
              </a:rPr>
              <a:t>)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/>
      <p:bldP spid="9" grpId="0"/>
      <p:bldP spid="10" grpId="0"/>
      <p:bldP spid="14" grpId="0"/>
      <p:bldP spid="15" grpId="0" animBg="1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914400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</a:rPr>
              <a:t>In 1988, Ben-Or, </a:t>
            </a:r>
            <a:r>
              <a:rPr lang="en-US" altLang="zh-CN" sz="2800" dirty="0" err="1" smtClean="0">
                <a:latin typeface="Lucida Sans" pitchFamily="34" charset="0"/>
              </a:rPr>
              <a:t>Goldwasser</a:t>
            </a:r>
            <a:r>
              <a:rPr lang="en-US" altLang="zh-CN" sz="2800" dirty="0" smtClean="0">
                <a:latin typeface="Lucida Sans" pitchFamily="34" charset="0"/>
              </a:rPr>
              <a:t>, </a:t>
            </a:r>
            <a:r>
              <a:rPr lang="en-US" altLang="zh-CN" sz="2800" dirty="0" err="1" smtClean="0">
                <a:latin typeface="Lucida Sans" pitchFamily="34" charset="0"/>
              </a:rPr>
              <a:t>Kilian</a:t>
            </a:r>
            <a:r>
              <a:rPr lang="en-US" altLang="zh-CN" sz="2800" dirty="0" smtClean="0">
                <a:latin typeface="Lucida Sans" pitchFamily="34" charset="0"/>
              </a:rPr>
              <a:t> and </a:t>
            </a:r>
            <a:r>
              <a:rPr lang="en-US" altLang="zh-CN" sz="2800" dirty="0" err="1" smtClean="0">
                <a:latin typeface="Lucida Sans" pitchFamily="34" charset="0"/>
              </a:rPr>
              <a:t>Wigderson</a:t>
            </a:r>
            <a:r>
              <a:rPr lang="en-US" altLang="zh-CN" sz="2800" dirty="0" smtClean="0">
                <a:latin typeface="Lucida Sans" pitchFamily="34" charset="0"/>
              </a:rPr>
              <a:t> introduced </a:t>
            </a:r>
            <a:r>
              <a:rPr lang="en-US" altLang="zh-CN" sz="2800" i="1" dirty="0" smtClean="0">
                <a:latin typeface="Lucida Sans" pitchFamily="34" charset="0"/>
              </a:rPr>
              <a:t>multi-</a:t>
            </a:r>
            <a:r>
              <a:rPr lang="en-US" altLang="zh-CN" sz="2800" i="1" dirty="0" err="1" smtClean="0">
                <a:latin typeface="Lucida Sans" pitchFamily="34" charset="0"/>
              </a:rPr>
              <a:t>prover</a:t>
            </a:r>
            <a:r>
              <a:rPr lang="en-US" altLang="zh-CN" sz="2800" i="1" dirty="0" smtClean="0">
                <a:latin typeface="Lucida Sans" pitchFamily="34" charset="0"/>
              </a:rPr>
              <a:t> interactive proof.</a:t>
            </a:r>
            <a:endParaRPr lang="zh-CN" altLang="en-US" sz="2800" i="1" dirty="0">
              <a:latin typeface="Lucida Sans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82296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5536" y="2564904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Lucida Sans" pitchFamily="34" charset="0"/>
              </a:rPr>
              <a:t>The key idea was borrowed from game theory.</a:t>
            </a:r>
          </a:p>
          <a:p>
            <a:r>
              <a:rPr lang="en-US" altLang="zh-CN" sz="2800" dirty="0" smtClean="0">
                <a:latin typeface="Lucida Sans" pitchFamily="34" charset="0"/>
              </a:rPr>
              <a:t> </a:t>
            </a:r>
          </a:p>
          <a:p>
            <a:r>
              <a:rPr lang="en-US" altLang="zh-CN" sz="2800" dirty="0" smtClean="0">
                <a:latin typeface="Lucida Sans" pitchFamily="34" charset="0"/>
              </a:rPr>
              <a:t>In this model, all </a:t>
            </a:r>
            <a:r>
              <a:rPr lang="en-US" altLang="zh-CN" sz="2800" dirty="0" err="1" smtClean="0">
                <a:latin typeface="Lucida Sans" pitchFamily="34" charset="0"/>
              </a:rPr>
              <a:t>provers</a:t>
            </a:r>
            <a:r>
              <a:rPr lang="en-US" altLang="zh-CN" sz="2800" dirty="0" smtClean="0">
                <a:latin typeface="Lucida Sans" pitchFamily="34" charset="0"/>
              </a:rPr>
              <a:t> are not allowed to communicate with each other during the proof stage.</a:t>
            </a:r>
            <a:endParaRPr lang="zh-CN" altLang="en-US" sz="2800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1628800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Motivation:</a:t>
            </a:r>
            <a:endParaRPr lang="zh-CN" alt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5229200"/>
            <a:ext cx="8244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Interestingly, it did not receive attention from Crypto community, but it led to a great achievement in complexity theory.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</a:rPr>
              <a:t>Multi-</a:t>
            </a:r>
            <a:r>
              <a:rPr lang="en-US" altLang="zh-CN" sz="2800" dirty="0" err="1" smtClean="0">
                <a:latin typeface="Lucida Sans" pitchFamily="34" charset="0"/>
              </a:rPr>
              <a:t>prover</a:t>
            </a:r>
            <a:r>
              <a:rPr lang="en-US" altLang="zh-CN" sz="2800" dirty="0" smtClean="0">
                <a:latin typeface="Lucida Sans" pitchFamily="34" charset="0"/>
              </a:rPr>
              <a:t> zero knowledge proofs for NP</a:t>
            </a:r>
            <a:endParaRPr lang="zh-CN" altLang="en-US" sz="2800" dirty="0">
              <a:latin typeface="Lucida Sans" pitchFamily="34" charset="0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95536" y="1124744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A key component: realizing commitment</a:t>
            </a:r>
            <a:r>
              <a:rPr kumimoji="0" lang="en-US" altLang="zh-CN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in multi-</a:t>
            </a:r>
            <a:r>
              <a:rPr kumimoji="0" lang="en-US" altLang="zh-CN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prover</a:t>
            </a:r>
            <a:r>
              <a:rPr kumimoji="0" lang="en-US" altLang="zh-CN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model without assuming any hardness assumption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355976" y="3573016"/>
            <a:ext cx="360040" cy="165618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051720" y="393305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Lucida Sans" pitchFamily="34" charset="0"/>
              </a:rPr>
              <a:t>P</a:t>
            </a:r>
            <a:r>
              <a:rPr lang="en-US" altLang="zh-CN" sz="3200" baseline="-25000" dirty="0" smtClean="0">
                <a:latin typeface="Lucida Sans" pitchFamily="34" charset="0"/>
              </a:rPr>
              <a:t>1</a:t>
            </a:r>
            <a:endParaRPr lang="zh-CN" altLang="en-US" sz="3200" baseline="-25000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16216" y="400506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Lucida Sans" pitchFamily="34" charset="0"/>
              </a:rPr>
              <a:t>P</a:t>
            </a:r>
            <a:r>
              <a:rPr lang="en-US" altLang="zh-CN" sz="3200" baseline="-25000" dirty="0" smtClean="0">
                <a:latin typeface="Lucida Sans" pitchFamily="34" charset="0"/>
              </a:rPr>
              <a:t>2</a:t>
            </a:r>
            <a:endParaRPr lang="zh-CN" altLang="en-US" sz="3200" baseline="-25000" dirty="0">
              <a:latin typeface="Lucida San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5976" y="5949280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Lucida Sans" pitchFamily="34" charset="0"/>
              </a:rPr>
              <a:t>V</a:t>
            </a:r>
            <a:endParaRPr lang="zh-CN" altLang="en-US" sz="3200" baseline="-25000" dirty="0">
              <a:latin typeface="Lucida Sans" pitchFamily="34" charset="0"/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2363340" y="5013176"/>
            <a:ext cx="1488580" cy="1152128"/>
            <a:chOff x="2363340" y="5013176"/>
            <a:chExt cx="1488580" cy="1152128"/>
          </a:xfrm>
        </p:grpSpPr>
        <p:cxnSp>
          <p:nvCxnSpPr>
            <p:cNvPr id="31" name="直接箭头连接符 30"/>
            <p:cNvCxnSpPr/>
            <p:nvPr/>
          </p:nvCxnSpPr>
          <p:spPr>
            <a:xfrm rot="10800000">
              <a:off x="2411760" y="5013176"/>
              <a:ext cx="1440160" cy="11521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组合 33"/>
            <p:cNvGrpSpPr/>
            <p:nvPr/>
          </p:nvGrpSpPr>
          <p:grpSpPr>
            <a:xfrm rot="2253311">
              <a:off x="2363340" y="5624404"/>
              <a:ext cx="1257736" cy="382525"/>
              <a:chOff x="5996598" y="5777311"/>
              <a:chExt cx="1257736" cy="382525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5996598" y="5777311"/>
                <a:ext cx="12577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err="1" smtClean="0"/>
                  <a:t>i</a:t>
                </a:r>
                <a:r>
                  <a:rPr lang="en-US" altLang="zh-CN" dirty="0" smtClean="0"/>
                  <a:t>     {0,1}</a:t>
                </a:r>
                <a:endParaRPr lang="zh-CN" altLang="en-US" dirty="0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6131172" y="5790504"/>
                <a:ext cx="3497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dirty="0" smtClean="0">
                    <a:latin typeface="华文细黑" pitchFamily="2" charset="-122"/>
                    <a:ea typeface="华文细黑" pitchFamily="2" charset="-122"/>
                    <a:sym typeface="Symbol" pitchFamily="18" charset="2"/>
                  </a:rPr>
                  <a:t></a:t>
                </a:r>
                <a:endParaRPr lang="zh-CN" altLang="en-US" dirty="0"/>
              </a:p>
            </p:txBody>
          </p:sp>
        </p:grpSp>
      </p:grpSp>
      <p:grpSp>
        <p:nvGrpSpPr>
          <p:cNvPr id="41" name="组合 40"/>
          <p:cNvGrpSpPr/>
          <p:nvPr/>
        </p:nvGrpSpPr>
        <p:grpSpPr>
          <a:xfrm>
            <a:off x="467544" y="3212976"/>
            <a:ext cx="3384376" cy="369332"/>
            <a:chOff x="467544" y="3212976"/>
            <a:chExt cx="3384376" cy="369332"/>
          </a:xfrm>
        </p:grpSpPr>
        <p:sp>
          <p:nvSpPr>
            <p:cNvPr id="36" name="TextBox 35"/>
            <p:cNvSpPr txBox="1"/>
            <p:nvPr/>
          </p:nvSpPr>
          <p:spPr>
            <a:xfrm>
              <a:off x="467544" y="3212976"/>
              <a:ext cx="3384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latin typeface="Lucida Sans" pitchFamily="34" charset="0"/>
                </a:rPr>
                <a:t>To commit to m    {0,1}    </a:t>
              </a:r>
              <a:endParaRPr lang="zh-CN" altLang="en-US" dirty="0">
                <a:latin typeface="Lucida Sans" pitchFamily="34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2267744" y="3212976"/>
              <a:ext cx="3497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dirty="0"/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2771800" y="4725144"/>
            <a:ext cx="1812432" cy="1080120"/>
            <a:chOff x="2771800" y="4725144"/>
            <a:chExt cx="1812432" cy="1080120"/>
          </a:xfrm>
        </p:grpSpPr>
        <p:cxnSp>
          <p:nvCxnSpPr>
            <p:cNvPr id="43" name="直接箭头连接符 42"/>
            <p:cNvCxnSpPr/>
            <p:nvPr/>
          </p:nvCxnSpPr>
          <p:spPr>
            <a:xfrm>
              <a:off x="2771800" y="4725144"/>
              <a:ext cx="1368152" cy="108012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 rot="2334854">
              <a:off x="3000056" y="5037704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C= </a:t>
              </a:r>
              <a:r>
                <a:rPr lang="en-US" altLang="zh-CN" dirty="0" err="1" smtClean="0"/>
                <a:t>f</a:t>
              </a:r>
              <a:r>
                <a:rPr lang="en-US" altLang="zh-CN" baseline="-25000" dirty="0" err="1" smtClean="0"/>
                <a:t>i</a:t>
              </a:r>
              <a:r>
                <a:rPr lang="en-US" altLang="zh-CN" dirty="0" smtClean="0"/>
                <a:t>(m)+r</a:t>
              </a:r>
              <a:endParaRPr lang="zh-CN" altLang="en-US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55576" y="5157192"/>
            <a:ext cx="151216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Committing  phase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04248" y="5157192"/>
            <a:ext cx="151216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Opening  phase</a:t>
            </a:r>
            <a:endParaRPr lang="zh-CN" altLang="en-US" dirty="0">
              <a:latin typeface="Lucida Sans" pitchFamily="34" charset="0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4932040" y="4581128"/>
            <a:ext cx="1512168" cy="1152128"/>
            <a:chOff x="4932040" y="4581128"/>
            <a:chExt cx="1512168" cy="1152128"/>
          </a:xfrm>
        </p:grpSpPr>
        <p:cxnSp>
          <p:nvCxnSpPr>
            <p:cNvPr id="49" name="直接箭头连接符 48"/>
            <p:cNvCxnSpPr/>
            <p:nvPr/>
          </p:nvCxnSpPr>
          <p:spPr>
            <a:xfrm flipV="1">
              <a:off x="4932040" y="4581128"/>
              <a:ext cx="1512168" cy="11521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 rot="19627213">
              <a:off x="5052171" y="4864653"/>
              <a:ext cx="10272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Lucida Sans" pitchFamily="34" charset="0"/>
                </a:rPr>
                <a:t>open</a:t>
              </a:r>
              <a:endParaRPr lang="zh-CN" altLang="en-US" sz="1600" dirty="0">
                <a:latin typeface="Lucida Sans" pitchFamily="34" charset="0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5220072" y="4941168"/>
            <a:ext cx="1593295" cy="1152128"/>
            <a:chOff x="5220072" y="4941168"/>
            <a:chExt cx="1593295" cy="1152128"/>
          </a:xfrm>
        </p:grpSpPr>
        <p:cxnSp>
          <p:nvCxnSpPr>
            <p:cNvPr id="50" name="直接箭头连接符 49"/>
            <p:cNvCxnSpPr/>
            <p:nvPr/>
          </p:nvCxnSpPr>
          <p:spPr>
            <a:xfrm rot="10800000" flipV="1">
              <a:off x="5220072" y="4941168"/>
              <a:ext cx="1440160" cy="11521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 rot="19205790">
              <a:off x="5805255" y="5336640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Lucida Sans" pitchFamily="34" charset="0"/>
                </a:rPr>
                <a:t>r</a:t>
              </a:r>
              <a:endParaRPr lang="zh-CN" altLang="en-US" sz="1600" dirty="0">
                <a:latin typeface="Lucida Sans" pitchFamily="34" charset="0"/>
              </a:endParaRP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395536" y="2060848"/>
            <a:ext cx="8229600" cy="1305436"/>
            <a:chOff x="395536" y="2060848"/>
            <a:chExt cx="8229600" cy="1305436"/>
          </a:xfrm>
        </p:grpSpPr>
        <p:sp>
          <p:nvSpPr>
            <p:cNvPr id="9" name="标题 1"/>
            <p:cNvSpPr txBox="1">
              <a:spLocks/>
            </p:cNvSpPr>
            <p:nvPr/>
          </p:nvSpPr>
          <p:spPr>
            <a:xfrm>
              <a:off x="395536" y="2060848"/>
              <a:ext cx="8229600" cy="100811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  <a:ea typeface="+mj-ea"/>
                  <a:cs typeface="+mj-cs"/>
                </a:rPr>
                <a:t>P</a:t>
              </a:r>
              <a:r>
                <a:rPr kumimoji="0" lang="en-US" altLang="zh-CN" b="0" i="0" u="none" strike="noStrike" kern="1200" cap="none" spc="0" normalizeH="0" baseline="-25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  <a:ea typeface="+mj-ea"/>
                  <a:cs typeface="+mj-cs"/>
                </a:rPr>
                <a:t>1</a:t>
              </a:r>
              <a:r>
                <a:rPr kumimoji="0" lang="en-US" altLang="zh-CN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  <a:ea typeface="+mj-ea"/>
                  <a:cs typeface="+mj-cs"/>
                </a:rPr>
                <a:t> and P</a:t>
              </a:r>
              <a:r>
                <a:rPr kumimoji="0" lang="en-US" altLang="zh-CN" b="0" i="0" u="none" strike="noStrike" kern="1200" cap="none" spc="0" normalizeH="0" baseline="-25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  <a:ea typeface="+mj-ea"/>
                  <a:cs typeface="+mj-cs"/>
                </a:rPr>
                <a:t>2</a:t>
              </a:r>
              <a:r>
                <a:rPr kumimoji="0" lang="en-US" altLang="zh-CN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Lucida Sans" pitchFamily="34" charset="0"/>
                  <a:ea typeface="+mj-ea"/>
                  <a:cs typeface="+mj-cs"/>
                </a:rPr>
                <a:t> share a random number r    {0,1,2}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dirty="0" smtClean="0">
                  <a:latin typeface="Lucida Sans" pitchFamily="34" charset="0"/>
                  <a:ea typeface="+mj-ea"/>
                  <a:cs typeface="+mj-cs"/>
                </a:rPr>
                <a:t>t</a:t>
              </a:r>
              <a:r>
                <a:rPr lang="en-US" altLang="zh-CN" baseline="0" dirty="0" smtClean="0">
                  <a:latin typeface="Lucida Sans" pitchFamily="34" charset="0"/>
                  <a:ea typeface="+mj-ea"/>
                  <a:cs typeface="+mj-cs"/>
                </a:rPr>
                <a:t>wo public</a:t>
              </a:r>
              <a:r>
                <a:rPr lang="en-US" altLang="zh-CN" dirty="0" smtClean="0">
                  <a:latin typeface="Lucida Sans" pitchFamily="34" charset="0"/>
                  <a:ea typeface="+mj-ea"/>
                  <a:cs typeface="+mj-cs"/>
                </a:rPr>
                <a:t>ally known permutation:</a:t>
              </a:r>
              <a:endParaRPr kumimoji="0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endParaRPr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4572000" y="2348880"/>
              <a:ext cx="1512168" cy="1017404"/>
              <a:chOff x="5292080" y="2996952"/>
              <a:chExt cx="1512168" cy="101740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292080" y="3284984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f</a:t>
                </a:r>
                <a:r>
                  <a:rPr lang="en-US" altLang="zh-CN" baseline="-25000" dirty="0" smtClean="0"/>
                  <a:t>1</a:t>
                </a:r>
                <a:r>
                  <a:rPr lang="en-US" altLang="zh-CN" dirty="0" smtClean="0"/>
                  <a:t>:</a:t>
                </a:r>
                <a:endParaRPr lang="zh-CN" altLang="en-US" dirty="0"/>
              </a:p>
            </p:txBody>
          </p:sp>
          <p:sp>
            <p:nvSpPr>
              <p:cNvPr id="12" name="左大括号 11"/>
              <p:cNvSpPr/>
              <p:nvPr/>
            </p:nvSpPr>
            <p:spPr>
              <a:xfrm>
                <a:off x="5724128" y="3140968"/>
                <a:ext cx="144016" cy="720080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940152" y="2996952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0      0</a:t>
                </a:r>
                <a:endParaRPr lang="zh-CN" alt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940152" y="3284984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1      1</a:t>
                </a:r>
                <a:endParaRPr lang="zh-CN" alt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940152" y="3645024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2      2</a:t>
                </a:r>
                <a:endParaRPr lang="zh-CN" altLang="en-US" dirty="0"/>
              </a:p>
            </p:txBody>
          </p:sp>
          <p:cxnSp>
            <p:nvCxnSpPr>
              <p:cNvPr id="17" name="直接箭头连接符 16"/>
              <p:cNvCxnSpPr/>
              <p:nvPr/>
            </p:nvCxnSpPr>
            <p:spPr>
              <a:xfrm>
                <a:off x="6156176" y="3212976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箭头连接符 17"/>
              <p:cNvCxnSpPr/>
              <p:nvPr/>
            </p:nvCxnSpPr>
            <p:spPr>
              <a:xfrm>
                <a:off x="6156176" y="3501008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箭头连接符 18"/>
              <p:cNvCxnSpPr/>
              <p:nvPr/>
            </p:nvCxnSpPr>
            <p:spPr>
              <a:xfrm>
                <a:off x="6156176" y="3861048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组合 20"/>
            <p:cNvGrpSpPr/>
            <p:nvPr/>
          </p:nvGrpSpPr>
          <p:grpSpPr>
            <a:xfrm>
              <a:off x="6228184" y="2348880"/>
              <a:ext cx="1512168" cy="1017404"/>
              <a:chOff x="5292080" y="2996952"/>
              <a:chExt cx="1512168" cy="1017404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5292080" y="3284984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f</a:t>
                </a:r>
                <a:r>
                  <a:rPr lang="en-US" altLang="zh-CN" baseline="-25000" dirty="0" smtClean="0"/>
                  <a:t>2</a:t>
                </a:r>
                <a:r>
                  <a:rPr lang="en-US" altLang="zh-CN" dirty="0" smtClean="0"/>
                  <a:t>:</a:t>
                </a:r>
                <a:endParaRPr lang="zh-CN" altLang="en-US" dirty="0"/>
              </a:p>
            </p:txBody>
          </p:sp>
          <p:sp>
            <p:nvSpPr>
              <p:cNvPr id="23" name="左大括号 22"/>
              <p:cNvSpPr/>
              <p:nvPr/>
            </p:nvSpPr>
            <p:spPr>
              <a:xfrm>
                <a:off x="5724128" y="3140968"/>
                <a:ext cx="144016" cy="720080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940152" y="2996952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0      1</a:t>
                </a:r>
                <a:endParaRPr lang="zh-CN" alt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940152" y="3284984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1      2</a:t>
                </a:r>
                <a:endParaRPr lang="zh-CN" alt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940152" y="3645024"/>
                <a:ext cx="8640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2      0</a:t>
                </a:r>
                <a:endParaRPr lang="zh-CN" altLang="en-US" dirty="0"/>
              </a:p>
            </p:txBody>
          </p:sp>
          <p:cxnSp>
            <p:nvCxnSpPr>
              <p:cNvPr id="27" name="直接箭头连接符 26"/>
              <p:cNvCxnSpPr/>
              <p:nvPr/>
            </p:nvCxnSpPr>
            <p:spPr>
              <a:xfrm>
                <a:off x="6156176" y="3212976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箭头连接符 27"/>
              <p:cNvCxnSpPr/>
              <p:nvPr/>
            </p:nvCxnSpPr>
            <p:spPr>
              <a:xfrm>
                <a:off x="6156176" y="3501008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箭头连接符 28"/>
              <p:cNvCxnSpPr/>
              <p:nvPr/>
            </p:nvCxnSpPr>
            <p:spPr>
              <a:xfrm>
                <a:off x="6156176" y="3861048"/>
                <a:ext cx="21602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矩形 60"/>
            <p:cNvSpPr/>
            <p:nvPr/>
          </p:nvSpPr>
          <p:spPr>
            <a:xfrm>
              <a:off x="4355976" y="2132856"/>
              <a:ext cx="34977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45" grpId="0" animBg="1"/>
      <p:bldP spid="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</a:rPr>
              <a:t>On the power of IP</a:t>
            </a:r>
            <a:r>
              <a:rPr lang="zh-CN" altLang="en-US" sz="2800" dirty="0" smtClean="0">
                <a:latin typeface="Lucida Sans" pitchFamily="34" charset="0"/>
              </a:rPr>
              <a:t> </a:t>
            </a:r>
            <a:r>
              <a:rPr lang="en-US" altLang="zh-CN" sz="2800" dirty="0" smtClean="0">
                <a:latin typeface="Lucida Sans" pitchFamily="34" charset="0"/>
              </a:rPr>
              <a:t>and MIP in the </a:t>
            </a:r>
            <a:r>
              <a:rPr lang="en-US" altLang="zh-CN" sz="2800" i="1" dirty="0" err="1" smtClean="0">
                <a:latin typeface="Lucida Sans" pitchFamily="34" charset="0"/>
              </a:rPr>
              <a:t>relativized</a:t>
            </a:r>
            <a:r>
              <a:rPr lang="en-US" altLang="zh-CN" sz="2800" dirty="0" smtClean="0">
                <a:latin typeface="Lucida Sans" pitchFamily="34" charset="0"/>
              </a:rPr>
              <a:t> world</a:t>
            </a:r>
            <a:endParaRPr lang="zh-CN" altLang="en-US" sz="2800" dirty="0">
              <a:latin typeface="Lucida Sans" pitchFamily="34" charset="0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467544" y="2060848"/>
            <a:ext cx="56886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000" dirty="0" smtClean="0">
                <a:latin typeface="Lucida Sans" pitchFamily="34" charset="0"/>
              </a:rPr>
              <a:t>In 1988, </a:t>
            </a:r>
            <a:r>
              <a:rPr lang="en-US" altLang="zh-CN" sz="2000" dirty="0" err="1" smtClean="0">
                <a:latin typeface="Lucida Sans" pitchFamily="34" charset="0"/>
              </a:rPr>
              <a:t>Fortnow</a:t>
            </a:r>
            <a:r>
              <a:rPr lang="en-US" altLang="zh-CN" sz="2000" dirty="0" smtClean="0">
                <a:latin typeface="Lucida Sans" pitchFamily="34" charset="0"/>
              </a:rPr>
              <a:t>, </a:t>
            </a:r>
            <a:r>
              <a:rPr lang="en-US" altLang="zh-CN" sz="2000" dirty="0" err="1" smtClean="0">
                <a:latin typeface="Lucida Sans" pitchFamily="34" charset="0"/>
              </a:rPr>
              <a:t>Rompel</a:t>
            </a:r>
            <a:r>
              <a:rPr lang="en-US" altLang="zh-CN" sz="2000" dirty="0" smtClean="0">
                <a:latin typeface="Lucida Sans" pitchFamily="34" charset="0"/>
              </a:rPr>
              <a:t>, and </a:t>
            </a:r>
            <a:r>
              <a:rPr lang="en-US" altLang="zh-CN" sz="2000" dirty="0" err="1" smtClean="0">
                <a:latin typeface="Lucida Sans" pitchFamily="34" charset="0"/>
              </a:rPr>
              <a:t>Sipser</a:t>
            </a:r>
            <a:r>
              <a:rPr lang="en-US" altLang="zh-CN" sz="2000" dirty="0" smtClean="0">
                <a:latin typeface="Lucida Sans" pitchFamily="34" charset="0"/>
              </a:rPr>
              <a:t> showed that there exist oracles, relative to which Co-NP is not in IP and MIP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3933056"/>
            <a:ext cx="5040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This casted a cloud over the power of IP and MIP. Any result beating this one </a:t>
            </a:r>
            <a:r>
              <a:rPr lang="en-US" altLang="zh-CN" sz="2000" i="1" dirty="0" smtClean="0">
                <a:latin typeface="Lucida Sans" pitchFamily="34" charset="0"/>
              </a:rPr>
              <a:t>in the real world </a:t>
            </a:r>
            <a:r>
              <a:rPr lang="en-US" altLang="zh-CN" sz="2000" dirty="0" smtClean="0">
                <a:latin typeface="Lucida Sans" pitchFamily="34" charset="0"/>
              </a:rPr>
              <a:t>would require new techniques never seen before…</a:t>
            </a:r>
            <a:endParaRPr lang="zh-CN" altLang="en-US" sz="2000" dirty="0">
              <a:latin typeface="Lucida Sans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444208" y="1557586"/>
            <a:ext cx="2160240" cy="4967758"/>
            <a:chOff x="6444208" y="1557586"/>
            <a:chExt cx="2160240" cy="4967758"/>
          </a:xfrm>
        </p:grpSpPr>
        <p:grpSp>
          <p:nvGrpSpPr>
            <p:cNvPr id="7" name="组合 55"/>
            <p:cNvGrpSpPr/>
            <p:nvPr/>
          </p:nvGrpSpPr>
          <p:grpSpPr>
            <a:xfrm>
              <a:off x="6444208" y="2204864"/>
              <a:ext cx="2160240" cy="4320480"/>
              <a:chOff x="6444208" y="1700808"/>
              <a:chExt cx="2160240" cy="4320480"/>
            </a:xfrm>
          </p:grpSpPr>
          <p:cxnSp>
            <p:nvCxnSpPr>
              <p:cNvPr id="10" name="直接箭头连接符 9"/>
              <p:cNvCxnSpPr/>
              <p:nvPr/>
            </p:nvCxnSpPr>
            <p:spPr>
              <a:xfrm rot="5400000" flipH="1" flipV="1">
                <a:off x="7717450" y="5146650"/>
                <a:ext cx="372399" cy="249469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箭头连接符 10"/>
              <p:cNvCxnSpPr/>
              <p:nvPr/>
            </p:nvCxnSpPr>
            <p:spPr>
              <a:xfrm rot="5400000" flipH="1" flipV="1">
                <a:off x="6906082" y="4263270"/>
                <a:ext cx="372396" cy="288032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箭头连接符 11"/>
              <p:cNvCxnSpPr/>
              <p:nvPr/>
            </p:nvCxnSpPr>
            <p:spPr>
              <a:xfrm rot="16200000" flipV="1">
                <a:off x="7723630" y="4237810"/>
                <a:ext cx="360040" cy="326596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箭头连接符 12"/>
              <p:cNvCxnSpPr/>
              <p:nvPr/>
            </p:nvCxnSpPr>
            <p:spPr>
              <a:xfrm rot="5400000" flipH="1" flipV="1">
                <a:off x="7302920" y="3506392"/>
                <a:ext cx="444404" cy="1588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箭头连接符 13"/>
              <p:cNvCxnSpPr/>
              <p:nvPr/>
            </p:nvCxnSpPr>
            <p:spPr>
              <a:xfrm rot="5400000" flipH="1" flipV="1">
                <a:off x="7266916" y="2462276"/>
                <a:ext cx="516412" cy="1588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箭头连接符 14"/>
              <p:cNvCxnSpPr/>
              <p:nvPr/>
            </p:nvCxnSpPr>
            <p:spPr>
              <a:xfrm rot="16200000" flipV="1">
                <a:off x="7020272" y="5157192"/>
                <a:ext cx="432048" cy="288032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椭圆 15"/>
              <p:cNvSpPr/>
              <p:nvPr/>
            </p:nvSpPr>
            <p:spPr>
              <a:xfrm>
                <a:off x="7668344" y="4581128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Co-NP</a:t>
                </a:r>
                <a:endParaRPr lang="zh-CN" altLang="en-US" sz="1400" dirty="0"/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7020272" y="3717032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PH</a:t>
                </a:r>
                <a:endParaRPr lang="zh-CN" altLang="en-US" sz="1400" dirty="0"/>
              </a:p>
            </p:txBody>
          </p:sp>
          <p:sp>
            <p:nvSpPr>
              <p:cNvPr id="18" name="椭圆 17"/>
              <p:cNvSpPr/>
              <p:nvPr/>
            </p:nvSpPr>
            <p:spPr>
              <a:xfrm>
                <a:off x="6444208" y="4581128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NP</a:t>
                </a:r>
                <a:endParaRPr lang="zh-CN" altLang="en-US" sz="1400" dirty="0"/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7092280" y="5445224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</a:t>
                </a:r>
                <a:endParaRPr lang="zh-CN" altLang="en-US" sz="1400" dirty="0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7020272" y="2708920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</a:t>
                </a:r>
                <a:r>
                  <a:rPr lang="en-US" altLang="zh-CN" sz="1400" baseline="30000" dirty="0" smtClean="0"/>
                  <a:t>#P</a:t>
                </a:r>
                <a:endParaRPr lang="zh-CN" altLang="en-US" sz="1400" baseline="30000" dirty="0"/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6948264" y="1700808"/>
                <a:ext cx="1080120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PSPACE</a:t>
                </a:r>
                <a:endParaRPr lang="zh-CN" altLang="en-US" sz="1400" dirty="0"/>
              </a:p>
            </p:txBody>
          </p:sp>
        </p:grpSp>
        <p:cxnSp>
          <p:nvCxnSpPr>
            <p:cNvPr id="8" name="直接箭头连接符 7"/>
            <p:cNvCxnSpPr/>
            <p:nvPr/>
          </p:nvCxnSpPr>
          <p:spPr>
            <a:xfrm rot="5400000" flipH="1" flipV="1">
              <a:off x="7194114" y="1887006"/>
              <a:ext cx="660428" cy="1588"/>
            </a:xfrm>
            <a:prstGeom prst="straightConnector1">
              <a:avLst/>
            </a:prstGeom>
            <a:ln w="57150">
              <a:solidFill>
                <a:schemeClr val="tx2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椭圆 21"/>
          <p:cNvSpPr/>
          <p:nvPr/>
        </p:nvSpPr>
        <p:spPr>
          <a:xfrm>
            <a:off x="7668344" y="5085184"/>
            <a:ext cx="936104" cy="576064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圆角矩形 73"/>
          <p:cNvSpPr/>
          <p:nvPr/>
        </p:nvSpPr>
        <p:spPr>
          <a:xfrm>
            <a:off x="5652120" y="2204864"/>
            <a:ext cx="3024336" cy="439248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圆角矩形 69"/>
          <p:cNvSpPr/>
          <p:nvPr/>
        </p:nvSpPr>
        <p:spPr>
          <a:xfrm>
            <a:off x="5724128" y="3212976"/>
            <a:ext cx="2952328" cy="33843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07288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Surprising news came in Winter, 1989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755576" y="5013176"/>
            <a:ext cx="4896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latin typeface="Lucida Sans" pitchFamily="34" charset="0"/>
              </a:rPr>
              <a:t>Dec. 26, 1989, email announcement from </a:t>
            </a:r>
            <a:r>
              <a:rPr lang="en-US" altLang="zh-CN" dirty="0" err="1" smtClean="0">
                <a:latin typeface="Lucida Sans" pitchFamily="34" charset="0"/>
              </a:rPr>
              <a:t>Adi</a:t>
            </a:r>
            <a:r>
              <a:rPr lang="en-US" altLang="zh-CN" dirty="0" smtClean="0">
                <a:latin typeface="Lucida Sans" pitchFamily="34" charset="0"/>
              </a:rPr>
              <a:t> Shamir: 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PSPACE    IP </a:t>
            </a:r>
            <a:r>
              <a:rPr lang="en-US" altLang="zh-CN" dirty="0" smtClean="0">
                <a:latin typeface="Lucida Sans" pitchFamily="34" charset="0"/>
              </a:rPr>
              <a:t>(which implies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PSPACE=IP</a:t>
            </a:r>
            <a:r>
              <a:rPr lang="en-US" altLang="zh-CN" dirty="0" smtClean="0">
                <a:latin typeface="Lucida Sans" pitchFamily="34" charset="0"/>
              </a:rPr>
              <a:t>)</a:t>
            </a:r>
            <a:endParaRPr kumimoji="0" lang="zh-CN" alt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683568" y="1412776"/>
            <a:ext cx="4882274" cy="1440160"/>
            <a:chOff x="-55896" y="1268760"/>
            <a:chExt cx="4037249" cy="1152128"/>
          </a:xfrm>
        </p:grpSpPr>
        <p:sp>
          <p:nvSpPr>
            <p:cNvPr id="4" name="标题 1"/>
            <p:cNvSpPr txBox="1">
              <a:spLocks/>
            </p:cNvSpPr>
            <p:nvPr/>
          </p:nvSpPr>
          <p:spPr>
            <a:xfrm>
              <a:off x="-55896" y="1268760"/>
              <a:ext cx="4037249" cy="115212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lvl="0">
                <a:spcBef>
                  <a:spcPct val="0"/>
                </a:spcBef>
                <a:defRPr/>
              </a:pPr>
              <a:r>
                <a:rPr lang="en-US" altLang="zh-CN" dirty="0" smtClean="0">
                  <a:latin typeface="Lucida Sans" pitchFamily="34" charset="0"/>
                </a:rPr>
                <a:t>Nov. 27, 1989, email announcement from Noam Nisan: </a:t>
              </a:r>
            </a:p>
            <a:p>
              <a:pPr lvl="0">
                <a:spcBef>
                  <a:spcPct val="0"/>
                </a:spcBef>
                <a:defRPr/>
              </a:pPr>
              <a:r>
                <a:rPr lang="en-US" altLang="zh-CN" dirty="0" smtClean="0">
                  <a:solidFill>
                    <a:srgbClr val="0070C0"/>
                  </a:solidFill>
                  <a:latin typeface="Lucida Sans" pitchFamily="34" charset="0"/>
                </a:rPr>
                <a:t>Permanent    MIP </a:t>
              </a:r>
              <a:r>
                <a:rPr lang="en-US" altLang="zh-CN" dirty="0" smtClean="0">
                  <a:latin typeface="Lucida Sans" pitchFamily="34" charset="0"/>
                </a:rPr>
                <a:t>(which implies </a:t>
              </a:r>
              <a:r>
                <a:rPr lang="en-US" altLang="zh-CN" dirty="0" smtClean="0">
                  <a:solidFill>
                    <a:srgbClr val="0070C0"/>
                  </a:solidFill>
                  <a:latin typeface="Lucida Sans" pitchFamily="34" charset="0"/>
                </a:rPr>
                <a:t>PH    MIP</a:t>
              </a:r>
              <a:r>
                <a:rPr lang="en-US" altLang="zh-CN" dirty="0" smtClean="0">
                  <a:latin typeface="Lucida Sans" pitchFamily="34" charset="0"/>
                </a:rPr>
                <a:t>)</a:t>
              </a:r>
              <a:endPara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" pitchFamily="34" charset="0"/>
                <a:ea typeface="+mj-ea"/>
                <a:cs typeface="+mj-cs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956366" y="1844824"/>
              <a:ext cx="432048" cy="4653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sz="2400" dirty="0"/>
            </a:p>
          </p:txBody>
        </p:sp>
        <p:sp>
          <p:nvSpPr>
            <p:cNvPr id="11" name="矩形 10"/>
            <p:cNvSpPr/>
            <p:nvPr/>
          </p:nvSpPr>
          <p:spPr>
            <a:xfrm>
              <a:off x="3159525" y="1844824"/>
              <a:ext cx="349776" cy="4653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sz="2400" dirty="0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755576" y="2852936"/>
            <a:ext cx="4824536" cy="1512168"/>
            <a:chOff x="784594" y="2780928"/>
            <a:chExt cx="4608512" cy="1512168"/>
          </a:xfrm>
        </p:grpSpPr>
        <p:sp>
          <p:nvSpPr>
            <p:cNvPr id="7" name="标题 1"/>
            <p:cNvSpPr txBox="1">
              <a:spLocks/>
            </p:cNvSpPr>
            <p:nvPr/>
          </p:nvSpPr>
          <p:spPr>
            <a:xfrm>
              <a:off x="784594" y="2780928"/>
              <a:ext cx="4608512" cy="151216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lvl="0">
                <a:spcBef>
                  <a:spcPct val="0"/>
                </a:spcBef>
                <a:defRPr/>
              </a:pPr>
              <a:r>
                <a:rPr lang="en-US" altLang="zh-CN" dirty="0" smtClean="0">
                  <a:latin typeface="Lucida Sans" pitchFamily="34" charset="0"/>
                </a:rPr>
                <a:t>Dec. 13, 1989, email announcement from Lance </a:t>
              </a:r>
              <a:r>
                <a:rPr lang="en-US" altLang="zh-CN" dirty="0" err="1" smtClean="0">
                  <a:latin typeface="Lucida Sans" pitchFamily="34" charset="0"/>
                </a:rPr>
                <a:t>Fortnow</a:t>
              </a:r>
              <a:r>
                <a:rPr lang="en-US" altLang="zh-CN" dirty="0" smtClean="0">
                  <a:latin typeface="Lucida Sans" pitchFamily="34" charset="0"/>
                </a:rPr>
                <a:t>: </a:t>
              </a:r>
            </a:p>
            <a:p>
              <a:pPr lvl="0">
                <a:spcBef>
                  <a:spcPct val="0"/>
                </a:spcBef>
                <a:defRPr/>
              </a:pPr>
              <a:r>
                <a:rPr lang="en-US" altLang="zh-CN" dirty="0" smtClean="0">
                  <a:solidFill>
                    <a:srgbClr val="0070C0"/>
                  </a:solidFill>
                  <a:latin typeface="Lucida Sans" pitchFamily="34" charset="0"/>
                </a:rPr>
                <a:t>Permanent     IP </a:t>
              </a:r>
              <a:r>
                <a:rPr lang="en-US" altLang="zh-CN" dirty="0" smtClean="0">
                  <a:latin typeface="Lucida Sans" pitchFamily="34" charset="0"/>
                </a:rPr>
                <a:t>(which implies </a:t>
              </a:r>
              <a:r>
                <a:rPr lang="en-US" altLang="zh-CN" dirty="0" smtClean="0">
                  <a:solidFill>
                    <a:srgbClr val="0070C0"/>
                  </a:solidFill>
                  <a:latin typeface="Lucida Sans" pitchFamily="34" charset="0"/>
                </a:rPr>
                <a:t>PH     IP</a:t>
              </a:r>
              <a:r>
                <a:rPr lang="en-US" altLang="zh-CN" dirty="0" smtClean="0">
                  <a:latin typeface="Lucida Sans" pitchFamily="34" charset="0"/>
                </a:rPr>
                <a:t>)</a:t>
              </a:r>
              <a:endParaRPr kumimoji="0" lang="zh-CN" alt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" pitchFamily="34" charset="0"/>
                <a:ea typeface="+mj-ea"/>
                <a:cs typeface="+mj-cs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1953918" y="3573016"/>
              <a:ext cx="36004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sz="2400" dirty="0"/>
            </a:p>
          </p:txBody>
        </p:sp>
        <p:sp>
          <p:nvSpPr>
            <p:cNvPr id="14" name="矩形 13"/>
            <p:cNvSpPr/>
            <p:nvPr/>
          </p:nvSpPr>
          <p:spPr>
            <a:xfrm>
              <a:off x="4430133" y="3573016"/>
              <a:ext cx="36004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sz="2400" dirty="0"/>
            </a:p>
          </p:txBody>
        </p:sp>
      </p:grpSp>
      <p:sp>
        <p:nvSpPr>
          <p:cNvPr id="17" name="矩形 16"/>
          <p:cNvSpPr/>
          <p:nvPr/>
        </p:nvSpPr>
        <p:spPr>
          <a:xfrm>
            <a:off x="1619672" y="5589240"/>
            <a:ext cx="360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 smtClean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</a:t>
            </a:r>
            <a:endParaRPr lang="zh-CN" altLang="en-US" sz="2400" dirty="0"/>
          </a:p>
        </p:txBody>
      </p:sp>
      <p:grpSp>
        <p:nvGrpSpPr>
          <p:cNvPr id="68" name="组合 67"/>
          <p:cNvGrpSpPr/>
          <p:nvPr/>
        </p:nvGrpSpPr>
        <p:grpSpPr>
          <a:xfrm>
            <a:off x="6444208" y="1557586"/>
            <a:ext cx="2160240" cy="4967758"/>
            <a:chOff x="6444208" y="1557586"/>
            <a:chExt cx="2160240" cy="4967758"/>
          </a:xfrm>
        </p:grpSpPr>
        <p:grpSp>
          <p:nvGrpSpPr>
            <p:cNvPr id="56" name="组合 55"/>
            <p:cNvGrpSpPr/>
            <p:nvPr/>
          </p:nvGrpSpPr>
          <p:grpSpPr>
            <a:xfrm>
              <a:off x="6444208" y="2204864"/>
              <a:ext cx="2160240" cy="4320480"/>
              <a:chOff x="6444208" y="1700808"/>
              <a:chExt cx="2160240" cy="4320480"/>
            </a:xfrm>
          </p:grpSpPr>
          <p:cxnSp>
            <p:nvCxnSpPr>
              <p:cNvPr id="21" name="直接箭头连接符 20"/>
              <p:cNvCxnSpPr/>
              <p:nvPr/>
            </p:nvCxnSpPr>
            <p:spPr>
              <a:xfrm rot="5400000" flipH="1" flipV="1">
                <a:off x="7717450" y="5146650"/>
                <a:ext cx="372399" cy="249469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箭头连接符 21"/>
              <p:cNvCxnSpPr/>
              <p:nvPr/>
            </p:nvCxnSpPr>
            <p:spPr>
              <a:xfrm rot="5400000" flipH="1" flipV="1">
                <a:off x="6906082" y="4263270"/>
                <a:ext cx="372396" cy="288032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箭头连接符 22"/>
              <p:cNvCxnSpPr/>
              <p:nvPr/>
            </p:nvCxnSpPr>
            <p:spPr>
              <a:xfrm rot="16200000" flipV="1">
                <a:off x="7723630" y="4237810"/>
                <a:ext cx="360040" cy="326596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箭头连接符 23"/>
              <p:cNvCxnSpPr/>
              <p:nvPr/>
            </p:nvCxnSpPr>
            <p:spPr>
              <a:xfrm rot="5400000" flipH="1" flipV="1">
                <a:off x="7302920" y="3506392"/>
                <a:ext cx="444404" cy="1588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箭头连接符 24"/>
              <p:cNvCxnSpPr/>
              <p:nvPr/>
            </p:nvCxnSpPr>
            <p:spPr>
              <a:xfrm rot="5400000" flipH="1" flipV="1">
                <a:off x="7266916" y="2462276"/>
                <a:ext cx="516412" cy="1588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箭头连接符 25"/>
              <p:cNvCxnSpPr/>
              <p:nvPr/>
            </p:nvCxnSpPr>
            <p:spPr>
              <a:xfrm rot="16200000" flipV="1">
                <a:off x="7020272" y="5157192"/>
                <a:ext cx="432048" cy="288032"/>
              </a:xfrm>
              <a:prstGeom prst="straightConnector1">
                <a:avLst/>
              </a:prstGeom>
              <a:ln w="571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668344" y="4581128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Co-NP</a:t>
                </a:r>
                <a:endParaRPr lang="zh-CN" altLang="en-US" sz="1400" dirty="0"/>
              </a:p>
            </p:txBody>
          </p:sp>
          <p:sp>
            <p:nvSpPr>
              <p:cNvPr id="31" name="椭圆 30"/>
              <p:cNvSpPr/>
              <p:nvPr/>
            </p:nvSpPr>
            <p:spPr>
              <a:xfrm>
                <a:off x="7020272" y="3717032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PH</a:t>
                </a:r>
                <a:endParaRPr lang="zh-CN" altLang="en-US" sz="1400" dirty="0"/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6444208" y="4581128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NP</a:t>
                </a:r>
                <a:endParaRPr lang="zh-CN" altLang="en-US" sz="1400" dirty="0"/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7092280" y="5445224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</a:t>
                </a:r>
                <a:endParaRPr lang="zh-CN" altLang="en-US" sz="1400" dirty="0"/>
              </a:p>
            </p:txBody>
          </p:sp>
          <p:sp>
            <p:nvSpPr>
              <p:cNvPr id="48" name="椭圆 47"/>
              <p:cNvSpPr/>
              <p:nvPr/>
            </p:nvSpPr>
            <p:spPr>
              <a:xfrm>
                <a:off x="7020272" y="2708920"/>
                <a:ext cx="936104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</a:t>
                </a:r>
                <a:r>
                  <a:rPr lang="en-US" altLang="zh-CN" sz="1400" baseline="30000" dirty="0" smtClean="0"/>
                  <a:t>#P</a:t>
                </a:r>
                <a:endParaRPr lang="zh-CN" altLang="en-US" sz="1400" baseline="30000" dirty="0"/>
              </a:p>
            </p:txBody>
          </p:sp>
          <p:sp>
            <p:nvSpPr>
              <p:cNvPr id="50" name="椭圆 49"/>
              <p:cNvSpPr/>
              <p:nvPr/>
            </p:nvSpPr>
            <p:spPr>
              <a:xfrm>
                <a:off x="6948264" y="1700808"/>
                <a:ext cx="1080120" cy="57606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/>
                  <a:t>PSPACE</a:t>
                </a:r>
                <a:endParaRPr lang="zh-CN" altLang="en-US" sz="1400" dirty="0"/>
              </a:p>
            </p:txBody>
          </p:sp>
        </p:grpSp>
        <p:cxnSp>
          <p:nvCxnSpPr>
            <p:cNvPr id="66" name="直接箭头连接符 65"/>
            <p:cNvCxnSpPr/>
            <p:nvPr/>
          </p:nvCxnSpPr>
          <p:spPr>
            <a:xfrm rot="5400000" flipH="1" flipV="1">
              <a:off x="7194114" y="1887006"/>
              <a:ext cx="660428" cy="1588"/>
            </a:xfrm>
            <a:prstGeom prst="straightConnector1">
              <a:avLst/>
            </a:prstGeom>
            <a:ln w="57150">
              <a:solidFill>
                <a:schemeClr val="tx2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5868144" y="357301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MIP(Nisan)</a:t>
            </a:r>
          </a:p>
          <a:p>
            <a:endParaRPr lang="zh-CN" alt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868144" y="371703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IP(LFKN)</a:t>
            </a:r>
          </a:p>
          <a:p>
            <a:endParaRPr lang="zh-CN" alt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96136" y="27089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IP(Shamir)</a:t>
            </a:r>
            <a:endParaRPr lang="zh-CN" altLang="en-US" dirty="0">
              <a:solidFill>
                <a:srgbClr val="0070C0"/>
              </a:solidFill>
              <a:latin typeface="Lucida Sans" pitchFamily="34" charset="0"/>
            </a:endParaRPr>
          </a:p>
        </p:txBody>
      </p:sp>
      <p:sp>
        <p:nvSpPr>
          <p:cNvPr id="76" name="圆角矩形标注 75"/>
          <p:cNvSpPr/>
          <p:nvPr/>
        </p:nvSpPr>
        <p:spPr>
          <a:xfrm>
            <a:off x="6156176" y="2132856"/>
            <a:ext cx="2699792" cy="1080120"/>
          </a:xfrm>
          <a:prstGeom prst="wedgeRoundRectCallout">
            <a:avLst>
              <a:gd name="adj1" fmla="val -63804"/>
              <a:gd name="adj2" fmla="val 1435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Algebraic  technique, which does not </a:t>
            </a:r>
            <a:r>
              <a:rPr lang="en-US" altLang="zh-CN" dirty="0" err="1" smtClean="0">
                <a:solidFill>
                  <a:schemeClr val="tx1"/>
                </a:solidFill>
              </a:rPr>
              <a:t>relativize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77" name="右大括号 76"/>
          <p:cNvSpPr/>
          <p:nvPr/>
        </p:nvSpPr>
        <p:spPr>
          <a:xfrm>
            <a:off x="5508104" y="2060848"/>
            <a:ext cx="216024" cy="151216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下箭头 77"/>
          <p:cNvSpPr/>
          <p:nvPr/>
        </p:nvSpPr>
        <p:spPr>
          <a:xfrm>
            <a:off x="3275856" y="4149080"/>
            <a:ext cx="504056" cy="93610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圆角矩形标注 78"/>
          <p:cNvSpPr/>
          <p:nvPr/>
        </p:nvSpPr>
        <p:spPr>
          <a:xfrm>
            <a:off x="1259632" y="4221088"/>
            <a:ext cx="1800200" cy="576064"/>
          </a:xfrm>
          <a:prstGeom prst="wedgeRoundRectCallout">
            <a:avLst>
              <a:gd name="adj1" fmla="val 61093"/>
              <a:gd name="adj2" fmla="val 617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>
                <a:solidFill>
                  <a:schemeClr val="tx1"/>
                </a:solidFill>
              </a:rPr>
              <a:t>Arithmetization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0" grpId="0" animBg="1"/>
      <p:bldP spid="70" grpId="1" animBg="1"/>
      <p:bldP spid="8" grpId="1"/>
      <p:bldP spid="17" grpId="0"/>
      <p:bldP spid="72" grpId="0"/>
      <p:bldP spid="72" grpId="1"/>
      <p:bldP spid="73" grpId="0"/>
      <p:bldP spid="73" grpId="1"/>
      <p:bldP spid="75" grpId="0"/>
      <p:bldP spid="75" grpId="1"/>
      <p:bldP spid="76" grpId="0" animBg="1"/>
      <p:bldP spid="77" grpId="0" animBg="1"/>
      <p:bldP spid="78" grpId="0" animBg="1"/>
      <p:bldP spid="7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4000" dirty="0" smtClean="0">
                <a:latin typeface="Lucida Sans" pitchFamily="34" charset="0"/>
              </a:rPr>
              <a:t>The Problem </a:t>
            </a:r>
            <a:r>
              <a:rPr lang="en-US" altLang="zh-CN" sz="4000" i="1" dirty="0" smtClean="0">
                <a:latin typeface="Lucida Sans" pitchFamily="34" charset="0"/>
              </a:rPr>
              <a:t>Permanent</a:t>
            </a:r>
            <a:endParaRPr lang="zh-CN" altLang="en-US" sz="4000" i="1" dirty="0">
              <a:latin typeface="Lucida Sans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420888"/>
            <a:ext cx="304105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\det(A) = \sum_{\sigma \in S_n} \sgn(\sigma) \prod_{i=1}^n A_{i,\sigma_i}.\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077072"/>
            <a:ext cx="3550251" cy="79208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3568" y="1340768"/>
            <a:ext cx="74888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  <a:cs typeface="Times New Roman" pitchFamily="18" charset="0"/>
              </a:rPr>
              <a:t>Let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CN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latin typeface="Lucida Sans" pitchFamily="34" charset="0"/>
                <a:cs typeface="Times New Roman" pitchFamily="18" charset="0"/>
              </a:rPr>
              <a:t>be the set of all permutations over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{1,…,n}.</a:t>
            </a:r>
          </a:p>
          <a:p>
            <a:r>
              <a:rPr lang="en-US" altLang="zh-CN" sz="2400" dirty="0" smtClean="0">
                <a:latin typeface="Lucida Sans" pitchFamily="34" charset="0"/>
              </a:rPr>
              <a:t>Given a matrix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A=(</a:t>
            </a:r>
            <a:r>
              <a:rPr lang="en-US" altLang="zh-CN" sz="28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i="1" baseline="-25000" dirty="0" err="1" smtClean="0">
                <a:latin typeface="Times New Roman" pitchFamily="18" charset="0"/>
                <a:cs typeface="Times New Roman" pitchFamily="18" charset="0"/>
              </a:rPr>
              <a:t>i,j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zh-CN" sz="2400" dirty="0" smtClean="0">
                <a:latin typeface="Lucida Sans" pitchFamily="34" charset="0"/>
                <a:cs typeface="Times New Roman" pitchFamily="18" charset="0"/>
              </a:rPr>
              <a:t>over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8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zh-CN" alt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342900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  <a:cs typeface="Times New Roman" pitchFamily="18" charset="0"/>
              </a:rPr>
              <a:t>Which is similar to determinant</a:t>
            </a:r>
            <a:endParaRPr lang="zh-CN" altLang="en-U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5373216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There is a huge gap between them: </a:t>
            </a:r>
            <a:r>
              <a:rPr lang="en-US" altLang="zh-CN" sz="2400" i="1" dirty="0" smtClean="0">
                <a:latin typeface="Lucida Sans" pitchFamily="34" charset="0"/>
              </a:rPr>
              <a:t>determinant</a:t>
            </a:r>
            <a:r>
              <a:rPr lang="en-US" altLang="zh-CN" sz="2400" dirty="0" smtClean="0">
                <a:latin typeface="Lucida Sans" pitchFamily="34" charset="0"/>
              </a:rPr>
              <a:t> is in P, but </a:t>
            </a:r>
            <a:r>
              <a:rPr lang="en-US" altLang="zh-CN" sz="2400" i="1" dirty="0" smtClean="0">
                <a:latin typeface="Lucida Sans" pitchFamily="34" charset="0"/>
              </a:rPr>
              <a:t>permanent</a:t>
            </a:r>
            <a:r>
              <a:rPr lang="en-US" altLang="zh-CN" sz="2400" dirty="0" smtClean="0">
                <a:latin typeface="Lucida Sans" pitchFamily="34" charset="0"/>
              </a:rPr>
              <a:t> is #P-complete (which contains PH)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3568" y="3717032"/>
            <a:ext cx="81369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The decision problem of Permanent:</a:t>
            </a:r>
          </a:p>
          <a:p>
            <a:r>
              <a:rPr lang="en-US" altLang="zh-CN" sz="2400" dirty="0" smtClean="0">
                <a:latin typeface="Lucida Sans" pitchFamily="34" charset="0"/>
              </a:rPr>
              <a:t>Given </a:t>
            </a:r>
            <a:r>
              <a:rPr lang="en-US" altLang="zh-CN" sz="2400" dirty="0" err="1" smtClean="0">
                <a:latin typeface="Lucida Sans" pitchFamily="34" charset="0"/>
              </a:rPr>
              <a:t>matirx</a:t>
            </a:r>
            <a:r>
              <a:rPr lang="en-US" altLang="zh-CN" sz="2400" dirty="0" smtClean="0">
                <a:latin typeface="Lucida Sans" pitchFamily="34" charset="0"/>
              </a:rPr>
              <a:t> 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Lucida Sans" pitchFamily="34" charset="0"/>
              </a:rPr>
              <a:t> over </a:t>
            </a:r>
            <a:r>
              <a:rPr lang="en-US" altLang="zh-CN" sz="24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4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400" dirty="0" smtClean="0">
                <a:latin typeface="Lucida Sans" pitchFamily="34" charset="0"/>
              </a:rPr>
              <a:t>and a number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altLang="zh-CN" sz="2400" dirty="0" smtClean="0">
                <a:latin typeface="Lucida Sans" pitchFamily="34" charset="0"/>
                <a:cs typeface="Times New Roman" pitchFamily="18" charset="0"/>
              </a:rPr>
              <a:t>decide if</a:t>
            </a:r>
          </a:p>
          <a:p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                                 Perm(A)=b </a:t>
            </a:r>
            <a:endParaRPr lang="zh-CN" alt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0" grpId="1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The interactive proof for Permanent</a:t>
            </a:r>
            <a:endParaRPr lang="zh-CN" altLang="en-US" sz="3200" i="1" dirty="0">
              <a:latin typeface="Lucida Sans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268760"/>
            <a:ext cx="2764593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39552" y="1268760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Given </a:t>
            </a:r>
            <a:r>
              <a:rPr lang="en-US" altLang="zh-CN" sz="2000" dirty="0" err="1" smtClean="0">
                <a:latin typeface="Lucida Sans" pitchFamily="34" charset="0"/>
              </a:rPr>
              <a:t>matirx</a:t>
            </a:r>
            <a:r>
              <a:rPr lang="en-US" altLang="zh-CN" sz="2000" dirty="0" smtClean="0">
                <a:latin typeface="Lucida Sans" pitchFamily="34" charset="0"/>
              </a:rPr>
              <a:t> 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000" dirty="0" smtClean="0">
                <a:latin typeface="Lucida Sans" pitchFamily="34" charset="0"/>
              </a:rPr>
              <a:t> over </a:t>
            </a:r>
            <a:r>
              <a:rPr lang="en-US" altLang="zh-CN" sz="20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0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000" dirty="0" smtClean="0">
                <a:latin typeface="Lucida Sans" pitchFamily="34" charset="0"/>
              </a:rPr>
              <a:t>and a number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cs typeface="Times New Roman" pitchFamily="18" charset="0"/>
              </a:rPr>
              <a:t>P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 want to convince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cs typeface="Times New Roman" pitchFamily="18" charset="0"/>
              </a:rPr>
              <a:t>V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 that 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Perm(A)=b </a:t>
            </a:r>
            <a:endParaRPr lang="zh-CN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2564904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A naïve idea:</a:t>
            </a:r>
            <a:endParaRPr lang="zh-CN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5576" y="450912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Thus,  to convince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V, P </a:t>
            </a:r>
            <a:r>
              <a:rPr lang="en-US" altLang="zh-CN" sz="2000" dirty="0" smtClean="0">
                <a:latin typeface="Lucida Sans" pitchFamily="34" charset="0"/>
              </a:rPr>
              <a:t> just needs to send 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per(A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1,i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for all </a:t>
            </a:r>
          </a:p>
          <a:p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(n-1) </a:t>
            </a:r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(n-1) 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matrix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1,i</a:t>
            </a:r>
            <a:endParaRPr lang="zh-CN" alt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55576" y="5373216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Repeat this step until the dimension of these minors is 1</a:t>
            </a:r>
            <a:endParaRPr lang="zh-CN" altLang="en-US" sz="2000" dirty="0"/>
          </a:p>
        </p:txBody>
      </p:sp>
      <p:grpSp>
        <p:nvGrpSpPr>
          <p:cNvPr id="35" name="组合 34"/>
          <p:cNvGrpSpPr/>
          <p:nvPr/>
        </p:nvGrpSpPr>
        <p:grpSpPr>
          <a:xfrm>
            <a:off x="611560" y="2708920"/>
            <a:ext cx="8208912" cy="1512168"/>
            <a:chOff x="611560" y="2708920"/>
            <a:chExt cx="8208912" cy="1512168"/>
          </a:xfrm>
        </p:grpSpPr>
        <p:grpSp>
          <p:nvGrpSpPr>
            <p:cNvPr id="30" name="组合 29"/>
            <p:cNvGrpSpPr/>
            <p:nvPr/>
          </p:nvGrpSpPr>
          <p:grpSpPr>
            <a:xfrm>
              <a:off x="611560" y="2708920"/>
              <a:ext cx="8208912" cy="1512168"/>
              <a:chOff x="611560" y="3645024"/>
              <a:chExt cx="8208912" cy="1512168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611560" y="4221088"/>
                <a:ext cx="820891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dirty="0" smtClean="0">
                    <a:latin typeface="Lucida Sans" pitchFamily="34" charset="0"/>
                  </a:rPr>
                  <a:t>Note that    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perm</a:t>
                </a:r>
                <a:r>
                  <a:rPr lang="en-US" altLang="zh-CN" sz="2000" dirty="0" smtClean="0">
                    <a:latin typeface="Lucida Sans" pitchFamily="34" charset="0"/>
                  </a:rPr>
                  <a:t>                             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=a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1,1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per(A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1,1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)+…+a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1,n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perm(A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1,n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zh-CN" alt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9" name="组合 28"/>
              <p:cNvGrpSpPr/>
              <p:nvPr/>
            </p:nvGrpSpPr>
            <p:grpSpPr>
              <a:xfrm>
                <a:off x="2771800" y="3645024"/>
                <a:ext cx="2160240" cy="1512168"/>
                <a:chOff x="2771800" y="3645024"/>
                <a:chExt cx="2160240" cy="1512168"/>
              </a:xfrm>
            </p:grpSpPr>
            <p:sp>
              <p:nvSpPr>
                <p:cNvPr id="14" name="双括号 13"/>
                <p:cNvSpPr/>
                <p:nvPr/>
              </p:nvSpPr>
              <p:spPr>
                <a:xfrm>
                  <a:off x="2771800" y="3645024"/>
                  <a:ext cx="2160240" cy="151216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5" name="矩形 14"/>
                <p:cNvSpPr/>
                <p:nvPr/>
              </p:nvSpPr>
              <p:spPr>
                <a:xfrm>
                  <a:off x="2987824" y="3789040"/>
                  <a:ext cx="1872208" cy="122413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1,1</a:t>
                  </a:r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,  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1,2  </a:t>
                  </a:r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,… ,  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1,n</a:t>
                  </a:r>
                </a:p>
                <a:p>
                  <a:pPr algn="ctr"/>
                  <a:endParaRPr lang="en-US" altLang="zh-CN" baseline="-25000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altLang="zh-CN" baseline="-25000" dirty="0" smtClean="0"/>
                </a:p>
                <a:p>
                  <a:pPr algn="ctr"/>
                  <a:endParaRPr lang="en-US" altLang="zh-CN" baseline="-25000" dirty="0" smtClean="0"/>
                </a:p>
                <a:p>
                  <a:pPr algn="ctr"/>
                  <a:r>
                    <a:rPr lang="en-US" altLang="zh-CN" baseline="-25000" dirty="0" smtClean="0"/>
                    <a:t>…</a:t>
                  </a:r>
                </a:p>
                <a:p>
                  <a:pPr algn="ctr"/>
                  <a:endParaRPr lang="zh-CN" altLang="en-US" baseline="-25000" dirty="0"/>
                </a:p>
              </p:txBody>
            </p:sp>
            <p:cxnSp>
              <p:nvCxnSpPr>
                <p:cNvPr id="17" name="直接连接符 16"/>
                <p:cNvCxnSpPr/>
                <p:nvPr/>
              </p:nvCxnSpPr>
              <p:spPr>
                <a:xfrm>
                  <a:off x="3203848" y="4221088"/>
                  <a:ext cx="1368152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接连接符 17"/>
                <p:cNvCxnSpPr/>
                <p:nvPr/>
              </p:nvCxnSpPr>
              <p:spPr>
                <a:xfrm>
                  <a:off x="3851650" y="4788768"/>
                  <a:ext cx="270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接连接符 18"/>
                <p:cNvCxnSpPr/>
                <p:nvPr/>
              </p:nvCxnSpPr>
              <p:spPr>
                <a:xfrm>
                  <a:off x="3203848" y="4941168"/>
                  <a:ext cx="1368152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3" name="直接连接符 32"/>
            <p:cNvCxnSpPr/>
            <p:nvPr/>
          </p:nvCxnSpPr>
          <p:spPr>
            <a:xfrm rot="5400000" flipH="1" flipV="1">
              <a:off x="3671900" y="3681028"/>
              <a:ext cx="360040" cy="0"/>
            </a:xfrm>
            <a:prstGeom prst="line">
              <a:avLst/>
            </a:prstGeom>
            <a:ln w="76200" cap="rnd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755576" y="5877272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But now, the protocol will take n! steps!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1" grpId="0"/>
      <p:bldP spid="32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>
                <a:latin typeface="Lucida Sans" pitchFamily="34" charset="0"/>
              </a:rPr>
              <a:t>Plan 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55576" y="1772816"/>
            <a:ext cx="8388424" cy="820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PART 1: Zero Knowledge Interactive Proofs</a:t>
            </a:r>
          </a:p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                                                </a:t>
            </a:r>
            <a:endParaRPr lang="zh-CN" altLang="en-US" sz="2800" dirty="0">
              <a:latin typeface="Lucida Sans" pitchFamily="34" charset="0"/>
            </a:endParaRPr>
          </a:p>
        </p:txBody>
      </p:sp>
      <p:sp>
        <p:nvSpPr>
          <p:cNvPr id="4" name="内容占位符 6"/>
          <p:cNvSpPr txBox="1">
            <a:spLocks/>
          </p:cNvSpPr>
          <p:nvPr/>
        </p:nvSpPr>
        <p:spPr>
          <a:xfrm>
            <a:off x="755576" y="3284984"/>
            <a:ext cx="8388424" cy="820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n-ea"/>
                <a:cs typeface="+mn-cs"/>
              </a:rPr>
              <a:t>PART 2:   ZKIP</a:t>
            </a:r>
            <a:r>
              <a:rPr kumimoji="0" lang="en-US" altLang="zh-CN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n-ea"/>
                <a:cs typeface="+mn-cs"/>
              </a:rPr>
              <a:t> to PCP</a:t>
            </a: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n-ea"/>
                <a:cs typeface="+mn-cs"/>
              </a:rPr>
              <a:t>                               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n-ea"/>
              <a:cs typeface="+mn-cs"/>
            </a:endParaRPr>
          </a:p>
        </p:txBody>
      </p:sp>
      <p:sp>
        <p:nvSpPr>
          <p:cNvPr id="5" name="内容占位符 6"/>
          <p:cNvSpPr txBox="1">
            <a:spLocks/>
          </p:cNvSpPr>
          <p:nvPr/>
        </p:nvSpPr>
        <p:spPr>
          <a:xfrm>
            <a:off x="755576" y="4653136"/>
            <a:ext cx="8388424" cy="820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n-ea"/>
                <a:cs typeface="+mn-cs"/>
              </a:rPr>
              <a:t>PART 3: PCP to ZKIP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The interactive proof for Permanent</a:t>
            </a:r>
            <a:endParaRPr lang="zh-CN" altLang="en-US" sz="3200" i="1" dirty="0">
              <a:latin typeface="Lucida Sans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268760"/>
            <a:ext cx="2764593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39552" y="1268760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Given </a:t>
            </a:r>
            <a:r>
              <a:rPr lang="en-US" altLang="zh-CN" sz="2000" dirty="0" err="1" smtClean="0">
                <a:latin typeface="Lucida Sans" pitchFamily="34" charset="0"/>
              </a:rPr>
              <a:t>matirx</a:t>
            </a:r>
            <a:r>
              <a:rPr lang="en-US" altLang="zh-CN" sz="2000" dirty="0" smtClean="0">
                <a:latin typeface="Lucida Sans" pitchFamily="34" charset="0"/>
              </a:rPr>
              <a:t> 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000" dirty="0" smtClean="0">
                <a:latin typeface="Lucida Sans" pitchFamily="34" charset="0"/>
              </a:rPr>
              <a:t> over </a:t>
            </a:r>
            <a:r>
              <a:rPr lang="en-US" altLang="zh-CN" sz="20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0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000" dirty="0" smtClean="0">
                <a:latin typeface="Lucida Sans" pitchFamily="34" charset="0"/>
              </a:rPr>
              <a:t>and a number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cs typeface="Times New Roman" pitchFamily="18" charset="0"/>
              </a:rPr>
              <a:t>P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 want to convince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cs typeface="Times New Roman" pitchFamily="18" charset="0"/>
              </a:rPr>
              <a:t>V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 that 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Perm(A)=b </a:t>
            </a:r>
            <a:endParaRPr lang="zh-CN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2564904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A naïve idea:</a:t>
            </a:r>
            <a:endParaRPr lang="zh-CN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3568" y="450912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Thus,  to convince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V, P </a:t>
            </a:r>
            <a:r>
              <a:rPr lang="en-US" altLang="zh-CN" sz="2000" dirty="0" smtClean="0">
                <a:latin typeface="Lucida Sans" pitchFamily="34" charset="0"/>
              </a:rPr>
              <a:t> just needs to send 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per(A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1,i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for all </a:t>
            </a:r>
          </a:p>
          <a:p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(n-1) </a:t>
            </a:r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(n-1) </a:t>
            </a:r>
            <a:r>
              <a:rPr lang="en-US" altLang="zh-CN" sz="2000" dirty="0" smtClean="0">
                <a:latin typeface="Lucida Sans" pitchFamily="34" charset="0"/>
                <a:cs typeface="Times New Roman" pitchFamily="18" charset="0"/>
              </a:rPr>
              <a:t>matrix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 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1,i</a:t>
            </a:r>
            <a:endParaRPr lang="zh-CN" altLang="en-US" sz="2000" dirty="0"/>
          </a:p>
        </p:txBody>
      </p:sp>
      <p:grpSp>
        <p:nvGrpSpPr>
          <p:cNvPr id="3" name="组合 34"/>
          <p:cNvGrpSpPr/>
          <p:nvPr/>
        </p:nvGrpSpPr>
        <p:grpSpPr>
          <a:xfrm>
            <a:off x="611560" y="2708920"/>
            <a:ext cx="8208912" cy="1512168"/>
            <a:chOff x="611560" y="2708920"/>
            <a:chExt cx="8208912" cy="1512168"/>
          </a:xfrm>
        </p:grpSpPr>
        <p:grpSp>
          <p:nvGrpSpPr>
            <p:cNvPr id="4" name="组合 29"/>
            <p:cNvGrpSpPr/>
            <p:nvPr/>
          </p:nvGrpSpPr>
          <p:grpSpPr>
            <a:xfrm>
              <a:off x="611560" y="2708920"/>
              <a:ext cx="8208912" cy="1512168"/>
              <a:chOff x="611560" y="3645024"/>
              <a:chExt cx="8208912" cy="1512168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611560" y="4221088"/>
                <a:ext cx="820891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dirty="0" smtClean="0">
                    <a:latin typeface="Lucida Sans" pitchFamily="34" charset="0"/>
                  </a:rPr>
                  <a:t>Note that    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perm</a:t>
                </a:r>
                <a:r>
                  <a:rPr lang="en-US" altLang="zh-CN" sz="2000" dirty="0" smtClean="0">
                    <a:latin typeface="Lucida Sans" pitchFamily="34" charset="0"/>
                  </a:rPr>
                  <a:t>                             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=a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1,1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per(A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1,1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)+…+a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1,n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perm(A</a:t>
                </a:r>
                <a:r>
                  <a:rPr lang="en-US" altLang="zh-CN" sz="2000" baseline="-25000" dirty="0" smtClean="0">
                    <a:latin typeface="Times New Roman" pitchFamily="18" charset="0"/>
                    <a:cs typeface="Times New Roman" pitchFamily="18" charset="0"/>
                  </a:rPr>
                  <a:t>1,n</a:t>
                </a:r>
                <a:r>
                  <a:rPr lang="en-US" altLang="zh-CN" sz="2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zh-CN" alt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" name="组合 28"/>
              <p:cNvGrpSpPr/>
              <p:nvPr/>
            </p:nvGrpSpPr>
            <p:grpSpPr>
              <a:xfrm>
                <a:off x="2771800" y="3645024"/>
                <a:ext cx="2160240" cy="1512168"/>
                <a:chOff x="2771800" y="3645024"/>
                <a:chExt cx="2160240" cy="1512168"/>
              </a:xfrm>
            </p:grpSpPr>
            <p:sp>
              <p:nvSpPr>
                <p:cNvPr id="14" name="双括号 13"/>
                <p:cNvSpPr/>
                <p:nvPr/>
              </p:nvSpPr>
              <p:spPr>
                <a:xfrm>
                  <a:off x="2771800" y="3645024"/>
                  <a:ext cx="2160240" cy="151216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5" name="矩形 14"/>
                <p:cNvSpPr/>
                <p:nvPr/>
              </p:nvSpPr>
              <p:spPr>
                <a:xfrm>
                  <a:off x="2987824" y="3789040"/>
                  <a:ext cx="1872208" cy="122413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1,1</a:t>
                  </a:r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,  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1,2  </a:t>
                  </a:r>
                  <a:r>
                    <a:rPr lang="en-US" altLang="zh-CN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,… ,  a</a:t>
                  </a:r>
                  <a:r>
                    <a:rPr lang="en-US" altLang="zh-CN" baseline="-25000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1,n</a:t>
                  </a:r>
                </a:p>
                <a:p>
                  <a:pPr algn="ctr"/>
                  <a:endParaRPr lang="en-US" altLang="zh-CN" baseline="-25000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altLang="zh-CN" baseline="-25000" dirty="0" smtClean="0"/>
                </a:p>
                <a:p>
                  <a:pPr algn="ctr"/>
                  <a:endParaRPr lang="en-US" altLang="zh-CN" baseline="-25000" dirty="0" smtClean="0"/>
                </a:p>
                <a:p>
                  <a:pPr algn="ctr"/>
                  <a:r>
                    <a:rPr lang="en-US" altLang="zh-CN" baseline="-25000" dirty="0" smtClean="0"/>
                    <a:t>…</a:t>
                  </a:r>
                </a:p>
                <a:p>
                  <a:pPr algn="ctr"/>
                  <a:endParaRPr lang="zh-CN" altLang="en-US" baseline="-25000" dirty="0"/>
                </a:p>
              </p:txBody>
            </p:sp>
            <p:cxnSp>
              <p:nvCxnSpPr>
                <p:cNvPr id="17" name="直接连接符 16"/>
                <p:cNvCxnSpPr/>
                <p:nvPr/>
              </p:nvCxnSpPr>
              <p:spPr>
                <a:xfrm>
                  <a:off x="3203848" y="4221088"/>
                  <a:ext cx="1368152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接连接符 17"/>
                <p:cNvCxnSpPr/>
                <p:nvPr/>
              </p:nvCxnSpPr>
              <p:spPr>
                <a:xfrm>
                  <a:off x="3851650" y="4788768"/>
                  <a:ext cx="270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接连接符 18"/>
                <p:cNvCxnSpPr/>
                <p:nvPr/>
              </p:nvCxnSpPr>
              <p:spPr>
                <a:xfrm>
                  <a:off x="3203848" y="4941168"/>
                  <a:ext cx="1368152" cy="0"/>
                </a:xfrm>
                <a:prstGeom prst="line">
                  <a:avLst/>
                </a:prstGeom>
                <a:ln w="76200" cap="rnd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3" name="直接连接符 32"/>
            <p:cNvCxnSpPr/>
            <p:nvPr/>
          </p:nvCxnSpPr>
          <p:spPr>
            <a:xfrm rot="5400000" flipH="1" flipV="1">
              <a:off x="3671900" y="3681028"/>
              <a:ext cx="360040" cy="0"/>
            </a:xfrm>
            <a:prstGeom prst="line">
              <a:avLst/>
            </a:prstGeom>
            <a:ln w="76200" cap="rnd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755576" y="5373216"/>
            <a:ext cx="792088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Way out:</a:t>
            </a:r>
          </a:p>
          <a:p>
            <a:r>
              <a:rPr lang="en-US" altLang="zh-CN" dirty="0" smtClean="0">
                <a:latin typeface="Lucida Sans" pitchFamily="34" charset="0"/>
              </a:rPr>
              <a:t>Using polynomial interpolation, we have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P </a:t>
            </a:r>
            <a:r>
              <a:rPr lang="en-US" altLang="zh-CN" dirty="0" smtClean="0">
                <a:latin typeface="Lucida Sans" pitchFamily="34" charset="0"/>
              </a:rPr>
              <a:t>prove permanent of a single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(n-1)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×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(n-1) </a:t>
            </a:r>
            <a:r>
              <a:rPr lang="en-US" altLang="zh-CN" dirty="0" smtClean="0">
                <a:latin typeface="Lucida Sans" pitchFamily="34" charset="0"/>
              </a:rPr>
              <a:t>matrix </a:t>
            </a:r>
            <a:r>
              <a:rPr lang="en-US" altLang="zh-CN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 </a:t>
            </a:r>
            <a:r>
              <a:rPr lang="en-US" altLang="zh-CN" dirty="0" smtClean="0">
                <a:latin typeface="Lucida Sans" pitchFamily="34" charset="0"/>
              </a:rPr>
              <a:t>which is consistent with </a:t>
            </a:r>
            <a:r>
              <a:rPr lang="en-US" altLang="zh-CN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endParaRPr lang="zh-CN" altLang="en-US" dirty="0">
              <a:solidFill>
                <a:srgbClr val="0070C0"/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The interactive proof for Permanent</a:t>
            </a:r>
            <a:endParaRPr lang="zh-CN" altLang="en-US" sz="3200" i="1" dirty="0">
              <a:latin typeface="Lucida San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1268760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Given </a:t>
            </a:r>
            <a:r>
              <a:rPr lang="en-US" altLang="zh-CN" sz="2000" dirty="0" err="1" smtClean="0">
                <a:latin typeface="Lucida Sans" pitchFamily="34" charset="0"/>
              </a:rPr>
              <a:t>matirx</a:t>
            </a:r>
            <a:r>
              <a:rPr lang="en-US" altLang="zh-CN" sz="2000" dirty="0" smtClean="0">
                <a:latin typeface="Lucida Sans" pitchFamily="34" charset="0"/>
              </a:rPr>
              <a:t> 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000" dirty="0" smtClean="0">
                <a:latin typeface="Lucida Sans" pitchFamily="34" charset="0"/>
              </a:rPr>
              <a:t> over </a:t>
            </a:r>
            <a:r>
              <a:rPr lang="en-US" altLang="zh-CN" sz="20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0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000" dirty="0" smtClean="0">
                <a:latin typeface="Lucida Sans" pitchFamily="34" charset="0"/>
              </a:rPr>
              <a:t>and a number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b in </a:t>
            </a:r>
            <a:r>
              <a:rPr lang="en-US" altLang="zh-CN" sz="20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000" i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 (p&gt;n),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  <a:cs typeface="Times New Roman" pitchFamily="18" charset="0"/>
              </a:rPr>
              <a:t>STATEMENT: 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Perm(A)=b 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191683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Perm(A)=a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per(A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)+…+a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1,n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perm(A</a:t>
            </a:r>
            <a:r>
              <a:rPr lang="en-US" altLang="zh-CN" sz="2000" baseline="-25000" dirty="0" smtClean="0">
                <a:latin typeface="Times New Roman" pitchFamily="18" charset="0"/>
                <a:cs typeface="Times New Roman" pitchFamily="18" charset="0"/>
              </a:rPr>
              <a:t>1,n</a:t>
            </a:r>
            <a:r>
              <a:rPr lang="en-US" altLang="zh-CN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zh-CN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539552" y="2276872"/>
            <a:ext cx="8136904" cy="1037729"/>
            <a:chOff x="467544" y="4293096"/>
            <a:chExt cx="8136904" cy="1037729"/>
          </a:xfrm>
        </p:grpSpPr>
        <p:sp>
          <p:nvSpPr>
            <p:cNvPr id="31" name="TextBox 30"/>
            <p:cNvSpPr txBox="1"/>
            <p:nvPr/>
          </p:nvSpPr>
          <p:spPr>
            <a:xfrm>
              <a:off x="467544" y="4365104"/>
              <a:ext cx="813690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latin typeface="Lucida Sans" pitchFamily="34" charset="0"/>
                </a:rPr>
                <a:t>Polynomial interpolation:   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altLang="zh-CN" sz="2000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altLang="zh-CN" sz="2000" baseline="30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(x)= </a:t>
              </a:r>
              <a:r>
                <a:rPr lang="en-US" altLang="zh-CN" sz="4000" dirty="0" smtClean="0">
                  <a:latin typeface="Times New Roman" pitchFamily="18" charset="0"/>
                  <a:cs typeface="Times New Roman" pitchFamily="18" charset="0"/>
                </a:rPr>
                <a:t>∏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5076056" y="4797152"/>
              <a:ext cx="10801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组合 25"/>
            <p:cNvGrpSpPr/>
            <p:nvPr/>
          </p:nvGrpSpPr>
          <p:grpSpPr>
            <a:xfrm>
              <a:off x="3923928" y="5013176"/>
              <a:ext cx="1224136" cy="307777"/>
              <a:chOff x="4067944" y="5085184"/>
              <a:chExt cx="1224136" cy="307777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067944" y="5085184"/>
                <a:ext cx="122413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200" dirty="0" smtClean="0">
                    <a:latin typeface="Times New Roman" pitchFamily="18" charset="0"/>
                    <a:cs typeface="Times New Roman" pitchFamily="18" charset="0"/>
                  </a:rPr>
                  <a:t>j    {1,…n}\{</a:t>
                </a:r>
                <a:r>
                  <a:rPr lang="en-US" altLang="zh-CN" sz="1200" dirty="0" err="1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altLang="zh-CN" sz="1200" dirty="0" smtClean="0">
                    <a:latin typeface="Times New Roman" pitchFamily="18" charset="0"/>
                    <a:cs typeface="Times New Roman" pitchFamily="18" charset="0"/>
                  </a:rPr>
                  <a:t>}</a:t>
                </a:r>
                <a:endParaRPr lang="zh-CN" altLang="en-US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4139952" y="5085184"/>
                <a:ext cx="216025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sz="1400" dirty="0" smtClean="0">
                    <a:latin typeface="华文细黑" pitchFamily="2" charset="-122"/>
                    <a:ea typeface="华文细黑" pitchFamily="2" charset="-122"/>
                    <a:sym typeface="Symbol" pitchFamily="18" charset="2"/>
                  </a:rPr>
                  <a:t></a:t>
                </a:r>
                <a:endParaRPr lang="zh-CN" altLang="en-US" sz="1400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5076056" y="429309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zh-CN" sz="2400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zh-CN" altLang="en-US" sz="2400" dirty="0" smtClean="0">
                  <a:latin typeface="Times New Roman" pitchFamily="18" charset="0"/>
                  <a:cs typeface="Times New Roman" pitchFamily="18" charset="0"/>
                </a:rPr>
                <a:t>－ </a:t>
              </a:r>
              <a:r>
                <a:rPr lang="en-US" altLang="zh-CN" sz="2400" dirty="0" smtClean="0">
                  <a:latin typeface="Times New Roman" pitchFamily="18" charset="0"/>
                  <a:cs typeface="Times New Roman" pitchFamily="18" charset="0"/>
                </a:rPr>
                <a:t>j</a:t>
              </a:r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076056" y="4869160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zh-CN" sz="2400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altLang="zh-CN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zh-CN" altLang="en-US" sz="2400" dirty="0" smtClean="0">
                  <a:latin typeface="Times New Roman" pitchFamily="18" charset="0"/>
                  <a:cs typeface="Times New Roman" pitchFamily="18" charset="0"/>
                </a:rPr>
                <a:t>－</a:t>
              </a:r>
              <a:r>
                <a:rPr lang="en-US" altLang="zh-CN" sz="2400" dirty="0" smtClean="0">
                  <a:latin typeface="Times New Roman" pitchFamily="18" charset="0"/>
                  <a:cs typeface="Times New Roman" pitchFamily="18" charset="0"/>
                </a:rPr>
                <a:t> j</a:t>
              </a:r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zh-CN" alt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63888" y="4581128"/>
              <a:ext cx="216024" cy="28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547664" y="371703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P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04248" y="371703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V</a:t>
            </a:r>
            <a:endParaRPr lang="zh-CN" altLang="en-US" sz="2400" dirty="0">
              <a:latin typeface="Lucida Sans" pitchFamily="34" charset="0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 rot="10800000">
            <a:off x="2483768" y="4077072"/>
            <a:ext cx="403244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组合 41"/>
          <p:cNvGrpSpPr/>
          <p:nvPr/>
        </p:nvGrpSpPr>
        <p:grpSpPr>
          <a:xfrm>
            <a:off x="3635896" y="3501008"/>
            <a:ext cx="2160240" cy="626586"/>
            <a:chOff x="539552" y="4941168"/>
            <a:chExt cx="2122671" cy="626586"/>
          </a:xfrm>
        </p:grpSpPr>
        <p:sp>
          <p:nvSpPr>
            <p:cNvPr id="39" name="TextBox 38"/>
            <p:cNvSpPr txBox="1"/>
            <p:nvPr/>
          </p:nvSpPr>
          <p:spPr>
            <a:xfrm>
              <a:off x="539552" y="4941168"/>
              <a:ext cx="21226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D(x)</a:t>
              </a:r>
              <a:r>
                <a:rPr lang="en-US" altLang="zh-CN" dirty="0" smtClean="0">
                  <a:latin typeface="Lucida Sans" pitchFamily="34" charset="0"/>
                </a:rPr>
                <a:t>= </a:t>
              </a:r>
              <a:r>
                <a:rPr lang="en-US" altLang="zh-CN" dirty="0" smtClean="0">
                  <a:latin typeface="Times New Roman" pitchFamily="18" charset="0"/>
                  <a:cs typeface="Times New Roman" pitchFamily="18" charset="0"/>
                </a:rPr>
                <a:t>∑</a:t>
              </a:r>
              <a:r>
                <a:rPr lang="en-US" altLang="zh-CN" dirty="0" smtClean="0">
                  <a:latin typeface="Lucida Sans" pitchFamily="34" charset="0"/>
                </a:rPr>
                <a:t> 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altLang="zh-CN" sz="2000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altLang="zh-CN" sz="2000" baseline="30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(x)A</a:t>
              </a:r>
              <a:r>
                <a:rPr lang="en-US" altLang="zh-CN" sz="2000" baseline="-25000" dirty="0" smtClean="0">
                  <a:latin typeface="Times New Roman" pitchFamily="18" charset="0"/>
                  <a:cs typeface="Times New Roman" pitchFamily="18" charset="0"/>
                </a:rPr>
                <a:t>1,i</a:t>
              </a:r>
              <a:r>
                <a:rPr lang="en-US" altLang="zh-CN" sz="20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endParaRPr lang="zh-CN" alt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547664" y="4941168"/>
              <a:ext cx="216024" cy="28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zh-CN" alt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59632" y="5229200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zh-CN" alt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圆角矩形标注 42"/>
          <p:cNvSpPr/>
          <p:nvPr/>
        </p:nvSpPr>
        <p:spPr>
          <a:xfrm>
            <a:off x="6300192" y="2492896"/>
            <a:ext cx="2843808" cy="792088"/>
          </a:xfrm>
          <a:prstGeom prst="wedgeRoundRectCallout">
            <a:avLst>
              <a:gd name="adj1" fmla="val -70753"/>
              <a:gd name="adj2" fmla="val 9663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D(x) is a (n-1) ×(n-1) matrix whose entry is a polynomial of degree (n-1), and D(</a:t>
            </a:r>
            <a:r>
              <a:rPr lang="en-US" altLang="zh-CN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)=A</a:t>
            </a:r>
            <a:r>
              <a:rPr lang="en-US" altLang="zh-CN" sz="1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1,i</a:t>
            </a:r>
          </a:p>
          <a:p>
            <a:pPr algn="ctr"/>
            <a:endParaRPr lang="zh-CN" altLang="en-US" dirty="0"/>
          </a:p>
        </p:txBody>
      </p:sp>
      <p:cxnSp>
        <p:nvCxnSpPr>
          <p:cNvPr id="46" name="直接箭头连接符 45"/>
          <p:cNvCxnSpPr/>
          <p:nvPr/>
        </p:nvCxnSpPr>
        <p:spPr>
          <a:xfrm>
            <a:off x="2627784" y="4725144"/>
            <a:ext cx="396044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635896" y="42930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g(x)=perm(D(x))</a:t>
            </a:r>
            <a:endParaRPr lang="zh-CN" alt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直接箭头连接符 50"/>
          <p:cNvCxnSpPr/>
          <p:nvPr/>
        </p:nvCxnSpPr>
        <p:spPr>
          <a:xfrm rot="10800000">
            <a:off x="2627784" y="5373216"/>
            <a:ext cx="388843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707904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 </a:t>
            </a:r>
            <a:endParaRPr lang="zh-CN" alt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6588224" y="4365104"/>
            <a:ext cx="2376264" cy="1080120"/>
            <a:chOff x="6588224" y="4365104"/>
            <a:chExt cx="2376264" cy="1080120"/>
          </a:xfrm>
        </p:grpSpPr>
        <p:sp>
          <p:nvSpPr>
            <p:cNvPr id="48" name="矩形 47"/>
            <p:cNvSpPr/>
            <p:nvPr/>
          </p:nvSpPr>
          <p:spPr>
            <a:xfrm>
              <a:off x="6588224" y="4365104"/>
              <a:ext cx="2376264" cy="1080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dirty="0" smtClean="0">
                  <a:solidFill>
                    <a:schemeClr val="tx1"/>
                  </a:solidFill>
                </a:rPr>
                <a:t>Compute all </a:t>
              </a:r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g(</a:t>
              </a:r>
              <a:r>
                <a:rPr lang="en-US" altLang="zh-CN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altLang="zh-CN" dirty="0" smtClean="0">
                  <a:solidFill>
                    <a:schemeClr val="tx1"/>
                  </a:solidFill>
                </a:rPr>
                <a:t>, </a:t>
              </a:r>
            </a:p>
            <a:p>
              <a:r>
                <a:rPr lang="en-US" altLang="zh-CN" dirty="0" smtClean="0">
                  <a:solidFill>
                    <a:schemeClr val="tx1"/>
                  </a:solidFill>
                </a:rPr>
                <a:t>check if </a:t>
              </a:r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b= ∑ a</a:t>
              </a:r>
              <a:r>
                <a:rPr lang="en-US" altLang="zh-CN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1,i</a:t>
              </a:r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g(</a:t>
              </a:r>
              <a:r>
                <a:rPr lang="en-US" altLang="zh-CN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r>
                <a:rPr lang="en-US" altLang="zh-CN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If yes, choose  a </a:t>
              </a:r>
              <a:r>
                <a:rPr lang="en-US" altLang="zh-CN" i="1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zh-CN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i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zh-CN" i="1" baseline="-25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altLang="zh-CN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zh-CN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at random</a:t>
              </a:r>
              <a:r>
                <a:rPr lang="en-US" altLang="zh-CN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53" name="矩形 52"/>
            <p:cNvSpPr/>
            <p:nvPr/>
          </p:nvSpPr>
          <p:spPr>
            <a:xfrm>
              <a:off x="8100392" y="4892400"/>
              <a:ext cx="21602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1400" dirty="0" smtClean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</a:t>
              </a:r>
              <a:endParaRPr lang="zh-CN" altLang="en-US" sz="1400" dirty="0"/>
            </a:p>
          </p:txBody>
        </p:sp>
      </p:grpSp>
      <p:cxnSp>
        <p:nvCxnSpPr>
          <p:cNvPr id="56" name="直接箭头连接符 55"/>
          <p:cNvCxnSpPr/>
          <p:nvPr/>
        </p:nvCxnSpPr>
        <p:spPr>
          <a:xfrm>
            <a:off x="2627784" y="6165304"/>
            <a:ext cx="396044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131840" y="544522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repeat the above, </a:t>
            </a:r>
          </a:p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now prove that g(a)=perm(B) </a:t>
            </a:r>
            <a:endParaRPr lang="zh-CN" alt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3528" y="5517232"/>
            <a:ext cx="22322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Times New Roman" pitchFamily="18" charset="0"/>
                <a:cs typeface="Times New Roman" pitchFamily="18" charset="0"/>
              </a:rPr>
              <a:t>computeD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(a)=g(a),  and set B=D(a) </a:t>
            </a:r>
            <a:endParaRPr lang="zh-CN" alt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直接连接符 60"/>
          <p:cNvCxnSpPr/>
          <p:nvPr/>
        </p:nvCxnSpPr>
        <p:spPr>
          <a:xfrm rot="5400000">
            <a:off x="4319972" y="6417332"/>
            <a:ext cx="3600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3" grpId="0" animBg="1"/>
      <p:bldP spid="47" grpId="0"/>
      <p:bldP spid="52" grpId="0"/>
      <p:bldP spid="57" grpId="0"/>
      <p:bldP spid="5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CN" dirty="0" smtClean="0"/>
              <a:t>We have seen that the membership of some extremely hard problem (which has exponential long traditional proof) can be proved to an efficient verifier via interactive proof.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For the membership of such a hard problem, Can we give a (probably very long) traditional proof </a:t>
            </a:r>
            <a:r>
              <a:rPr lang="en-US" altLang="zh-CN" dirty="0" smtClean="0">
                <a:solidFill>
                  <a:srgbClr val="0070C0"/>
                </a:solidFill>
              </a:rPr>
              <a:t>without interaction </a:t>
            </a:r>
            <a:r>
              <a:rPr lang="en-US" altLang="zh-CN" dirty="0" smtClean="0"/>
              <a:t>such that an verifier can still check it efficiently?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14744" y="5715016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YES, we can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700809"/>
            <a:ext cx="8363272" cy="4299959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Roughly</a:t>
            </a:r>
            <a:r>
              <a:rPr kumimoji="0" lang="en-US" altLang="zh-CN" sz="7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speaking, for a statement which admits an interactive proof system,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we can write down all the accepting transcripts of </a:t>
            </a:r>
            <a:r>
              <a:rPr kumimoji="0" lang="en-US" altLang="zh-CN" sz="7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this proof system by enumerating all possible coins</a:t>
            </a:r>
            <a:r>
              <a:rPr kumimoji="0" lang="en-US" altLang="zh-CN" sz="7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of the verifier in advance (this will result in an exponentially long written proof)</a:t>
            </a:r>
            <a:r>
              <a:rPr kumimoji="0" lang="en-US" altLang="zh-CN" sz="7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 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7400" dirty="0" smtClean="0">
              <a:solidFill>
                <a:schemeClr val="tx2"/>
              </a:solidFill>
              <a:latin typeface="Lucida Sans" pitchFamily="34" charset="0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and then have the verifier randomly</a:t>
            </a:r>
            <a:r>
              <a:rPr kumimoji="0" lang="en-US" altLang="zh-CN" sz="7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Lucida Sans" pitchFamily="34" charset="0"/>
                <a:sym typeface="Symbol" pitchFamily="18" charset="2"/>
              </a:rPr>
              <a:t> check a few locations in this written proof…</a:t>
            </a:r>
            <a:endParaRPr kumimoji="0" lang="en-US" altLang="zh-CN" sz="7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Lucida Sans" pitchFamily="34" charset="0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               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              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      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May 25, 2004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CS151 Lecture 16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A9DE2-4A7F-4219-A690-708244839D81}" type="slidenum">
              <a:rPr lang="en-US" altLang="zh-CN"/>
              <a:pPr/>
              <a:t>34</a:t>
            </a:fld>
            <a:endParaRPr lang="en-US" altLang="zh-CN"/>
          </a:p>
        </p:txBody>
      </p:sp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dirty="0" smtClean="0">
                <a:ea typeface="宋体" charset="-122"/>
              </a:rPr>
              <a:t>Probabilistically checkable proof [PCP]--</a:t>
            </a:r>
            <a:r>
              <a:rPr lang="en-US" altLang="zh-CN" sz="4000" dirty="0" err="1" smtClean="0">
                <a:ea typeface="宋体" charset="-122"/>
              </a:rPr>
              <a:t>Defintion</a:t>
            </a:r>
            <a:endParaRPr lang="en-US" altLang="zh-CN" sz="4000" dirty="0">
              <a:ea typeface="宋体" charset="-122"/>
            </a:endParaRP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84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b="1" dirty="0">
                <a:solidFill>
                  <a:srgbClr val="FF0000"/>
                </a:solidFill>
                <a:ea typeface="宋体" charset="-122"/>
              </a:rPr>
              <a:t>PCP[r(n),q(n)]</a:t>
            </a:r>
            <a:r>
              <a:rPr lang="en-US" altLang="zh-CN" dirty="0">
                <a:ea typeface="宋体" charset="-122"/>
              </a:rPr>
              <a:t>:</a:t>
            </a:r>
            <a:r>
              <a:rPr lang="en-US" altLang="zh-CN" b="1" dirty="0">
                <a:ea typeface="宋体" charset="-122"/>
              </a:rPr>
              <a:t> </a:t>
            </a:r>
            <a:r>
              <a:rPr lang="en-US" altLang="zh-CN" dirty="0">
                <a:ea typeface="宋体" charset="-122"/>
              </a:rPr>
              <a:t>set of languages L with </a:t>
            </a:r>
            <a:r>
              <a:rPr lang="en-US" altLang="zh-CN" dirty="0" err="1">
                <a:ea typeface="宋体" charset="-122"/>
              </a:rPr>
              <a:t>p.p.t</a:t>
            </a:r>
            <a:r>
              <a:rPr lang="en-US" altLang="zh-CN" dirty="0">
                <a:ea typeface="宋体" charset="-122"/>
              </a:rPr>
              <a:t>. verifier V that has </a:t>
            </a:r>
            <a:r>
              <a:rPr lang="en-US" altLang="zh-CN" dirty="0">
                <a:solidFill>
                  <a:srgbClr val="0070C0"/>
                </a:solidFill>
                <a:ea typeface="宋体" charset="-122"/>
              </a:rPr>
              <a:t>(r, q)-restricted access </a:t>
            </a:r>
            <a:r>
              <a:rPr lang="en-US" altLang="zh-CN" dirty="0">
                <a:ea typeface="宋体" charset="-122"/>
              </a:rPr>
              <a:t>to a string “proof”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-122"/>
              </a:rPr>
              <a:t>V tosses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O(r(n))</a:t>
            </a:r>
            <a:r>
              <a:rPr lang="en-US" altLang="zh-CN" dirty="0">
                <a:ea typeface="宋体" charset="-122"/>
              </a:rPr>
              <a:t> coins 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-122"/>
              </a:rPr>
              <a:t>V accesses proof in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O(q(n))</a:t>
            </a:r>
            <a:r>
              <a:rPr lang="en-US" altLang="zh-CN" dirty="0">
                <a:ea typeface="宋体" charset="-122"/>
              </a:rPr>
              <a:t> locations 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-122"/>
              </a:rPr>
              <a:t>(</a:t>
            </a:r>
            <a:r>
              <a:rPr lang="en-US" altLang="zh-CN" dirty="0">
                <a:solidFill>
                  <a:srgbClr val="0070C0"/>
                </a:solidFill>
                <a:ea typeface="宋体" charset="-122"/>
              </a:rPr>
              <a:t>completeness</a:t>
            </a:r>
            <a:r>
              <a:rPr lang="en-US" altLang="zh-CN" dirty="0">
                <a:ea typeface="宋体" charset="-122"/>
              </a:rPr>
              <a:t>) x </a:t>
            </a:r>
            <a:r>
              <a:rPr lang="en-US" altLang="zh-CN" dirty="0">
                <a:ea typeface="宋体" charset="-122"/>
                <a:sym typeface="Symbol" pitchFamily="18" charset="2"/>
              </a:rPr>
              <a:t> L   proof such that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zh-CN" dirty="0">
                <a:ea typeface="宋体" charset="-122"/>
                <a:sym typeface="Symbol" pitchFamily="18" charset="2"/>
              </a:rPr>
              <a:t>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  <a:sym typeface="Symbol" pitchFamily="18" charset="2"/>
              </a:rPr>
              <a:t>Pr[V(x, proof) accepts] = 1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ea typeface="宋体" charset="-122"/>
              </a:rPr>
              <a:t>(</a:t>
            </a:r>
            <a:r>
              <a:rPr lang="en-US" altLang="zh-CN" dirty="0">
                <a:solidFill>
                  <a:srgbClr val="0070C0"/>
                </a:solidFill>
                <a:ea typeface="宋体" charset="-122"/>
              </a:rPr>
              <a:t>soundness</a:t>
            </a:r>
            <a:r>
              <a:rPr lang="en-US" altLang="zh-CN" dirty="0">
                <a:ea typeface="宋体" charset="-122"/>
              </a:rPr>
              <a:t>) x </a:t>
            </a:r>
            <a:r>
              <a:rPr lang="en-US" altLang="zh-CN" dirty="0">
                <a:ea typeface="宋体" charset="-122"/>
                <a:sym typeface="Symbol" pitchFamily="18" charset="2"/>
              </a:rPr>
              <a:t> L   proof* 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zh-CN" dirty="0">
                <a:ea typeface="宋体" charset="-122"/>
                <a:sym typeface="Symbol" pitchFamily="18" charset="2"/>
              </a:rPr>
              <a:t>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  <a:sym typeface="Symbol" pitchFamily="18" charset="2"/>
              </a:rPr>
              <a:t>Pr[V(x, proof*) accepts]  ½ </a:t>
            </a:r>
          </a:p>
          <a:p>
            <a:pPr lvl="1" algn="ctr">
              <a:lnSpc>
                <a:spcPct val="90000"/>
              </a:lnSpc>
              <a:buFontTx/>
              <a:buNone/>
            </a:pPr>
            <a:endParaRPr lang="en-US" altLang="zh-CN" dirty="0">
              <a:solidFill>
                <a:srgbClr val="FF0000"/>
              </a:solidFill>
              <a:ea typeface="宋体" charset="-122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The power of MIP and its consequence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484784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Around one month after Shamir’s announcement of IP=PSPACE, </a:t>
            </a:r>
            <a:r>
              <a:rPr lang="en-US" altLang="zh-CN" dirty="0" err="1" smtClean="0">
                <a:latin typeface="Lucida Sans" pitchFamily="34" charset="0"/>
              </a:rPr>
              <a:t>Babai</a:t>
            </a:r>
            <a:r>
              <a:rPr lang="en-US" altLang="zh-CN" dirty="0" smtClean="0">
                <a:latin typeface="Lucida Sans" pitchFamily="34" charset="0"/>
              </a:rPr>
              <a:t> et al. announced: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888" y="2348880"/>
            <a:ext cx="223224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 smtClean="0"/>
              <a:t>MIP=NEXP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342900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i="1" dirty="0">
              <a:latin typeface="Lucida Sans" pitchFamily="34" charset="0"/>
            </a:endParaRPr>
          </a:p>
        </p:txBody>
      </p:sp>
      <p:sp>
        <p:nvSpPr>
          <p:cNvPr id="7" name="下箭头 6"/>
          <p:cNvSpPr/>
          <p:nvPr/>
        </p:nvSpPr>
        <p:spPr>
          <a:xfrm>
            <a:off x="4572000" y="2924944"/>
            <a:ext cx="288032" cy="79208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860032" y="292494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View the two separate </a:t>
            </a:r>
            <a:r>
              <a:rPr lang="en-US" altLang="zh-CN" dirty="0" err="1" smtClean="0"/>
              <a:t>provers</a:t>
            </a:r>
            <a:r>
              <a:rPr lang="en-US" altLang="zh-CN" dirty="0" smtClean="0"/>
              <a:t> as a </a:t>
            </a:r>
            <a:r>
              <a:rPr lang="en-US" altLang="zh-CN" i="1" dirty="0" smtClean="0">
                <a:solidFill>
                  <a:srgbClr val="0070C0"/>
                </a:solidFill>
              </a:rPr>
              <a:t>Oracle</a:t>
            </a:r>
            <a:r>
              <a:rPr lang="en-US" altLang="zh-CN" dirty="0" smtClean="0"/>
              <a:t> fixed in advance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41490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35696" y="3861048"/>
            <a:ext cx="58326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There is a proof for the membership </a:t>
            </a:r>
            <a:r>
              <a:rPr lang="en-US" altLang="zh-CN" dirty="0" smtClean="0">
                <a:solidFill>
                  <a:srgbClr val="0070C0"/>
                </a:solidFill>
              </a:rPr>
              <a:t>L in NEXP </a:t>
            </a:r>
            <a:r>
              <a:rPr lang="en-US" altLang="zh-CN" dirty="0" smtClean="0"/>
              <a:t>such that a verifier needs to check only </a:t>
            </a:r>
            <a:r>
              <a:rPr lang="en-US" altLang="zh-CN" dirty="0" smtClean="0">
                <a:solidFill>
                  <a:srgbClr val="0070C0"/>
                </a:solidFill>
              </a:rPr>
              <a:t>polynomial number bits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13" name="下箭头 12"/>
          <p:cNvSpPr/>
          <p:nvPr/>
        </p:nvSpPr>
        <p:spPr>
          <a:xfrm>
            <a:off x="4572000" y="4581128"/>
            <a:ext cx="288032" cy="79208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932040" y="4725144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Scaling down by [FGLSS 91] and [BFLS 91] 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35696" y="5445224"/>
            <a:ext cx="583264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There is a proof for the membership </a:t>
            </a:r>
            <a:r>
              <a:rPr lang="en-US" altLang="zh-CN" dirty="0" smtClean="0">
                <a:solidFill>
                  <a:srgbClr val="0070C0"/>
                </a:solidFill>
              </a:rPr>
              <a:t>L in NP </a:t>
            </a:r>
            <a:r>
              <a:rPr lang="en-US" altLang="zh-CN" dirty="0" smtClean="0"/>
              <a:t>such that a verifier needs to check only  </a:t>
            </a:r>
            <a:r>
              <a:rPr lang="en-US" altLang="zh-CN" dirty="0" err="1" smtClean="0">
                <a:solidFill>
                  <a:srgbClr val="0070C0"/>
                </a:solidFill>
              </a:rPr>
              <a:t>polylogarithmic</a:t>
            </a:r>
            <a:r>
              <a:rPr lang="en-US" altLang="zh-CN" dirty="0" smtClean="0">
                <a:solidFill>
                  <a:srgbClr val="0070C0"/>
                </a:solidFill>
              </a:rPr>
              <a:t> number bits </a:t>
            </a:r>
            <a:r>
              <a:rPr lang="en-US" altLang="zh-CN" dirty="0" smtClean="0"/>
              <a:t>(with noticeable soundness error).</a:t>
            </a:r>
            <a:endParaRPr lang="zh-CN" altLang="en-US" dirty="0"/>
          </a:p>
        </p:txBody>
      </p:sp>
      <p:sp>
        <p:nvSpPr>
          <p:cNvPr id="16" name="圆角矩形标注 15"/>
          <p:cNvSpPr/>
          <p:nvPr/>
        </p:nvSpPr>
        <p:spPr>
          <a:xfrm>
            <a:off x="755576" y="4653136"/>
            <a:ext cx="2952328" cy="576064"/>
          </a:xfrm>
          <a:prstGeom prst="wedgeRoundRectCallout">
            <a:avLst>
              <a:gd name="adj1" fmla="val 20786"/>
              <a:gd name="adj2" fmla="val 7986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70C0"/>
                </a:solidFill>
              </a:rPr>
              <a:t>NP is in </a:t>
            </a:r>
            <a:r>
              <a:rPr lang="en-US" altLang="zh-CN" sz="1600" dirty="0" smtClean="0">
                <a:solidFill>
                  <a:srgbClr val="0070C0"/>
                </a:solidFill>
              </a:rPr>
              <a:t>∪</a:t>
            </a:r>
            <a:r>
              <a:rPr lang="en-US" altLang="zh-CN" dirty="0" smtClean="0">
                <a:solidFill>
                  <a:srgbClr val="0070C0"/>
                </a:solidFill>
              </a:rPr>
              <a:t> </a:t>
            </a:r>
            <a:r>
              <a:rPr lang="en-US" altLang="zh-CN" baseline="-25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err="1" smtClean="0">
                <a:solidFill>
                  <a:srgbClr val="0070C0"/>
                </a:solidFill>
              </a:rPr>
              <a:t>PCP</a:t>
            </a:r>
            <a:r>
              <a:rPr lang="en-US" altLang="zh-CN" dirty="0" smtClean="0">
                <a:solidFill>
                  <a:srgbClr val="0070C0"/>
                </a:solidFill>
              </a:rPr>
              <a:t>[</a:t>
            </a:r>
            <a:r>
              <a:rPr lang="en-US" altLang="zh-CN" dirty="0" err="1" smtClean="0">
                <a:solidFill>
                  <a:srgbClr val="0070C0"/>
                </a:solidFill>
              </a:rPr>
              <a:t>log</a:t>
            </a:r>
            <a:r>
              <a:rPr lang="en-US" altLang="zh-CN" baseline="30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smtClean="0">
                <a:solidFill>
                  <a:srgbClr val="0070C0"/>
                </a:solidFill>
              </a:rPr>
              <a:t> n, </a:t>
            </a:r>
            <a:r>
              <a:rPr lang="en-US" altLang="zh-CN" dirty="0" err="1" smtClean="0">
                <a:solidFill>
                  <a:srgbClr val="0070C0"/>
                </a:solidFill>
              </a:rPr>
              <a:t>log</a:t>
            </a:r>
            <a:r>
              <a:rPr lang="en-US" altLang="zh-CN" baseline="30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smtClean="0">
                <a:solidFill>
                  <a:srgbClr val="0070C0"/>
                </a:solidFill>
              </a:rPr>
              <a:t> n ]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8" name="圆角矩形标注 17"/>
          <p:cNvSpPr/>
          <p:nvPr/>
        </p:nvSpPr>
        <p:spPr>
          <a:xfrm>
            <a:off x="755576" y="3068960"/>
            <a:ext cx="2952328" cy="576064"/>
          </a:xfrm>
          <a:prstGeom prst="wedgeRoundRectCallout">
            <a:avLst>
              <a:gd name="adj1" fmla="val 20786"/>
              <a:gd name="adj2" fmla="val 7986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70C0"/>
                </a:solidFill>
              </a:rPr>
              <a:t>NEXP = </a:t>
            </a:r>
            <a:r>
              <a:rPr lang="en-US" altLang="zh-CN" sz="1600" dirty="0" smtClean="0">
                <a:solidFill>
                  <a:srgbClr val="0070C0"/>
                </a:solidFill>
              </a:rPr>
              <a:t>∪</a:t>
            </a:r>
            <a:r>
              <a:rPr lang="en-US" altLang="zh-CN" dirty="0" smtClean="0">
                <a:solidFill>
                  <a:srgbClr val="0070C0"/>
                </a:solidFill>
              </a:rPr>
              <a:t> </a:t>
            </a:r>
            <a:r>
              <a:rPr lang="en-US" altLang="zh-CN" baseline="-25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err="1" smtClean="0">
                <a:solidFill>
                  <a:srgbClr val="0070C0"/>
                </a:solidFill>
              </a:rPr>
              <a:t>PCP</a:t>
            </a:r>
            <a:r>
              <a:rPr lang="en-US" altLang="zh-CN" dirty="0" smtClean="0">
                <a:solidFill>
                  <a:srgbClr val="0070C0"/>
                </a:solidFill>
              </a:rPr>
              <a:t>[</a:t>
            </a:r>
            <a:r>
              <a:rPr lang="en-US" altLang="zh-CN" dirty="0" err="1" smtClean="0">
                <a:solidFill>
                  <a:srgbClr val="0070C0"/>
                </a:solidFill>
              </a:rPr>
              <a:t>n</a:t>
            </a:r>
            <a:r>
              <a:rPr lang="en-US" altLang="zh-CN" baseline="30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smtClean="0">
                <a:solidFill>
                  <a:srgbClr val="0070C0"/>
                </a:solidFill>
              </a:rPr>
              <a:t> , </a:t>
            </a:r>
            <a:r>
              <a:rPr lang="en-US" altLang="zh-CN" dirty="0" err="1" smtClean="0">
                <a:solidFill>
                  <a:srgbClr val="0070C0"/>
                </a:solidFill>
              </a:rPr>
              <a:t>n</a:t>
            </a:r>
            <a:r>
              <a:rPr lang="en-US" altLang="zh-CN" baseline="30000" dirty="0" err="1" smtClean="0">
                <a:solidFill>
                  <a:srgbClr val="0070C0"/>
                </a:solidFill>
              </a:rPr>
              <a:t>c</a:t>
            </a:r>
            <a:r>
              <a:rPr lang="en-US" altLang="zh-CN" dirty="0" smtClean="0">
                <a:solidFill>
                  <a:srgbClr val="0070C0"/>
                </a:solidFill>
              </a:rPr>
              <a:t>  ]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The power of MIP and its consequence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6929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Finally, </a:t>
            </a:r>
            <a:r>
              <a:rPr lang="en-US" altLang="zh-CN" dirty="0" err="1" smtClean="0">
                <a:latin typeface="Lucida Sans" pitchFamily="34" charset="0"/>
              </a:rPr>
              <a:t>Arora</a:t>
            </a:r>
            <a:r>
              <a:rPr lang="en-US" altLang="zh-CN" dirty="0" smtClean="0">
                <a:latin typeface="Lucida Sans" pitchFamily="34" charset="0"/>
              </a:rPr>
              <a:t>, Lund, </a:t>
            </a:r>
            <a:r>
              <a:rPr lang="en-US" altLang="zh-CN" dirty="0" err="1" smtClean="0">
                <a:latin typeface="Lucida Sans" pitchFamily="34" charset="0"/>
              </a:rPr>
              <a:t>Motwani</a:t>
            </a:r>
            <a:r>
              <a:rPr lang="en-US" altLang="zh-CN" dirty="0" smtClean="0">
                <a:latin typeface="Lucida Sans" pitchFamily="34" charset="0"/>
              </a:rPr>
              <a:t>, Sudan and </a:t>
            </a:r>
            <a:r>
              <a:rPr lang="en-US" altLang="zh-CN" dirty="0" err="1" smtClean="0">
                <a:latin typeface="Lucida Sans" pitchFamily="34" charset="0"/>
              </a:rPr>
              <a:t>Szegedy</a:t>
            </a:r>
            <a:r>
              <a:rPr lang="en-US" altLang="zh-CN" dirty="0" smtClean="0">
                <a:latin typeface="Lucida Sans" pitchFamily="34" charset="0"/>
              </a:rPr>
              <a:t>[ALMSS 92]; </a:t>
            </a:r>
            <a:r>
              <a:rPr lang="en-US" altLang="zh-CN" dirty="0" err="1" smtClean="0">
                <a:latin typeface="Lucida Sans" pitchFamily="34" charset="0"/>
              </a:rPr>
              <a:t>Arora</a:t>
            </a:r>
            <a:r>
              <a:rPr lang="en-US" altLang="zh-CN" dirty="0" smtClean="0">
                <a:latin typeface="Lucida Sans" pitchFamily="34" charset="0"/>
              </a:rPr>
              <a:t> and </a:t>
            </a:r>
            <a:r>
              <a:rPr lang="en-US" altLang="zh-CN" dirty="0" err="1" smtClean="0">
                <a:latin typeface="Lucida Sans" pitchFamily="34" charset="0"/>
              </a:rPr>
              <a:t>Safra</a:t>
            </a:r>
            <a:r>
              <a:rPr lang="en-US" altLang="zh-CN" dirty="0" smtClean="0">
                <a:latin typeface="Lucida Sans" pitchFamily="34" charset="0"/>
              </a:rPr>
              <a:t> [AS92] proved the following PCP theorem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3643314"/>
            <a:ext cx="439248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 smtClean="0">
                <a:solidFill>
                  <a:srgbClr val="0070C0"/>
                </a:solidFill>
              </a:rPr>
              <a:t>NP = ∪</a:t>
            </a:r>
            <a:r>
              <a:rPr lang="en-US" altLang="zh-CN" sz="2800" baseline="-25000" dirty="0" smtClean="0">
                <a:solidFill>
                  <a:srgbClr val="0070C0"/>
                </a:solidFill>
              </a:rPr>
              <a:t>c </a:t>
            </a:r>
            <a:r>
              <a:rPr lang="en-US" altLang="zh-CN" sz="2800" dirty="0" smtClean="0">
                <a:solidFill>
                  <a:srgbClr val="0070C0"/>
                </a:solidFill>
              </a:rPr>
              <a:t>PCP[c </a:t>
            </a:r>
            <a:r>
              <a:rPr lang="en-US" altLang="zh-CN" sz="2800" dirty="0" err="1" smtClean="0">
                <a:solidFill>
                  <a:srgbClr val="0070C0"/>
                </a:solidFill>
              </a:rPr>
              <a:t>logn</a:t>
            </a:r>
            <a:r>
              <a:rPr lang="en-US" altLang="zh-CN" sz="2800" dirty="0" smtClean="0">
                <a:solidFill>
                  <a:srgbClr val="0070C0"/>
                </a:solidFill>
              </a:rPr>
              <a:t> , </a:t>
            </a:r>
            <a:r>
              <a:rPr lang="en-US" altLang="zh-CN" sz="2800" i="1" dirty="0" smtClean="0">
                <a:solidFill>
                  <a:srgbClr val="0070C0"/>
                </a:solidFill>
              </a:rPr>
              <a:t>O</a:t>
            </a:r>
            <a:r>
              <a:rPr lang="en-US" altLang="zh-CN" sz="2800" dirty="0" smtClean="0">
                <a:solidFill>
                  <a:srgbClr val="0070C0"/>
                </a:solidFill>
              </a:rPr>
              <a:t>(1) ]</a:t>
            </a:r>
            <a:endParaRPr lang="zh-CN" altLang="en-US" sz="28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224" y="5072074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It has had a great impact on hardness approximation</a:t>
            </a:r>
            <a:endParaRPr lang="zh-CN" altLang="en-US" sz="20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PART 2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solidFill>
                  <a:srgbClr val="0070C0"/>
                </a:solidFill>
              </a:rPr>
              <a:t>                      </a:t>
            </a:r>
            <a:r>
              <a:rPr lang="en-US" altLang="zh-CN" sz="6600" dirty="0" smtClean="0"/>
              <a:t>PCP to ZKIP </a:t>
            </a:r>
          </a:p>
          <a:p>
            <a:pPr>
              <a:buNone/>
            </a:pPr>
            <a:r>
              <a:rPr lang="en-US" altLang="zh-CN" dirty="0" smtClean="0"/>
              <a:t>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Application of PCP 1: </a:t>
            </a:r>
            <a:br>
              <a:rPr lang="en-US" altLang="zh-CN" sz="3200" dirty="0" smtClean="0">
                <a:latin typeface="Lucida Sans" pitchFamily="34" charset="0"/>
              </a:rPr>
            </a:br>
            <a:r>
              <a:rPr lang="en-US" altLang="zh-CN" sz="3200" dirty="0" smtClean="0">
                <a:latin typeface="Lucida Sans" pitchFamily="34" charset="0"/>
              </a:rPr>
              <a:t>    communication-efficient argument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916832"/>
            <a:ext cx="8229600" cy="22322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Recall that given a statement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x is in L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for a NP language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L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 and its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proof w</a:t>
            </a:r>
            <a:r>
              <a:rPr lang="zh-CN" altLang="en-US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，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we have the following proof system</a:t>
            </a:r>
          </a:p>
          <a:p>
            <a:endParaRPr lang="en-US" altLang="zh-CN" dirty="0"/>
          </a:p>
          <a:p>
            <a:pPr>
              <a:buFontTx/>
              <a:buNone/>
            </a:pP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  </a:t>
            </a:r>
          </a:p>
          <a:p>
            <a:pPr>
              <a:buFontTx/>
              <a:buNone/>
            </a:pP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P</a:t>
            </a: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                             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V</a:t>
            </a:r>
            <a:endParaRPr lang="en-US" altLang="zh-CN" dirty="0">
              <a:latin typeface="Lucida Sans" pitchFamily="34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zh-CN" dirty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2555776" y="4077072"/>
            <a:ext cx="3313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3923928" y="3501008"/>
            <a:ext cx="5762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013176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The communication complexity is |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w</a:t>
            </a:r>
            <a:r>
              <a:rPr lang="en-US" altLang="zh-CN" sz="2400" dirty="0" smtClean="0">
                <a:latin typeface="Lucida Sans" pitchFamily="34" charset="0"/>
              </a:rPr>
              <a:t>|=poly(n), where n=|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x</a:t>
            </a:r>
            <a:r>
              <a:rPr lang="en-US" altLang="zh-CN" sz="2400" dirty="0" smtClean="0">
                <a:latin typeface="Lucida Sans" pitchFamily="34" charset="0"/>
              </a:rPr>
              <a:t>|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>
                <a:latin typeface="Lucida Sans" pitchFamily="34" charset="0"/>
              </a:rPr>
              <a:t>Application of PCP 1: </a:t>
            </a:r>
            <a:br>
              <a:rPr lang="en-US" altLang="zh-CN" sz="3200" dirty="0" smtClean="0">
                <a:latin typeface="Lucida Sans" pitchFamily="34" charset="0"/>
              </a:rPr>
            </a:br>
            <a:r>
              <a:rPr lang="en-US" altLang="zh-CN" sz="3200" dirty="0" smtClean="0">
                <a:latin typeface="Lucida Sans" pitchFamily="34" charset="0"/>
              </a:rPr>
              <a:t>    communication-efficient argument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196752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000" dirty="0" err="1" smtClean="0">
                <a:latin typeface="Lucida Sans" pitchFamily="34" charset="0"/>
                <a:sym typeface="Symbol" pitchFamily="18" charset="2"/>
              </a:rPr>
              <a:t>Kilian</a:t>
            </a:r>
            <a:r>
              <a:rPr lang="en-US" altLang="zh-CN" sz="2000" dirty="0" smtClean="0">
                <a:latin typeface="Lucida Sans" pitchFamily="34" charset="0"/>
                <a:sym typeface="Symbol" pitchFamily="18" charset="2"/>
              </a:rPr>
              <a:t> (and </a:t>
            </a:r>
            <a:r>
              <a:rPr lang="en-US" altLang="zh-CN" sz="2000" dirty="0" err="1" smtClean="0">
                <a:latin typeface="Lucida Sans" pitchFamily="34" charset="0"/>
                <a:sym typeface="Symbol" pitchFamily="18" charset="2"/>
              </a:rPr>
              <a:t>Micali</a:t>
            </a:r>
            <a:r>
              <a:rPr lang="en-US" altLang="zh-CN" sz="2000" dirty="0" smtClean="0">
                <a:latin typeface="Lucida Sans" pitchFamily="34" charset="0"/>
                <a:sym typeface="Symbol" pitchFamily="18" charset="2"/>
              </a:rPr>
              <a:t>) gave a communication-efficient argument using </a:t>
            </a:r>
            <a:r>
              <a:rPr lang="en-US" altLang="zh-CN" sz="2000" dirty="0" err="1" smtClean="0">
                <a:latin typeface="Lucida Sans" pitchFamily="34" charset="0"/>
                <a:sym typeface="Symbol" pitchFamily="18" charset="2"/>
              </a:rPr>
              <a:t>Merkle</a:t>
            </a:r>
            <a:r>
              <a:rPr lang="en-US" altLang="zh-CN" sz="2000" dirty="0" smtClean="0">
                <a:latin typeface="Lucida Sans" pitchFamily="34" charset="0"/>
                <a:sym typeface="Symbol" pitchFamily="18" charset="2"/>
              </a:rPr>
              <a:t> hash tree and PCP theorem</a:t>
            </a:r>
          </a:p>
          <a:p>
            <a:pPr>
              <a:buFontTx/>
              <a:buNone/>
            </a:pPr>
            <a:endParaRPr lang="en-US" altLang="zh-CN" dirty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206084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Statement: </a:t>
            </a:r>
            <a:r>
              <a:rPr lang="en-US" altLang="zh-CN" dirty="0" smtClean="0">
                <a:solidFill>
                  <a:srgbClr val="0070C0"/>
                </a:solidFill>
              </a:rPr>
              <a:t>x </a:t>
            </a:r>
            <a:r>
              <a:rPr lang="en-US" altLang="zh-CN" dirty="0" smtClean="0"/>
              <a:t>is in L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08104" y="26369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P(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w</a:t>
            </a:r>
            <a:r>
              <a:rPr lang="en-US" altLang="zh-CN" dirty="0" smtClean="0">
                <a:latin typeface="Lucida Sans" pitchFamily="34" charset="0"/>
              </a:rPr>
              <a:t>)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84368" y="26369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V</a:t>
            </a:r>
            <a:endParaRPr lang="zh-CN" altLang="en-US" dirty="0">
              <a:latin typeface="Lucida Sans" pitchFamily="34" charset="0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 rot="10800000">
            <a:off x="6084168" y="2996952"/>
            <a:ext cx="1800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32240" y="26369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43808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070C0"/>
                </a:solidFill>
                <a:latin typeface="Lucida Sans" pitchFamily="34" charset="0"/>
              </a:rPr>
              <a:t>w</a:t>
            </a:r>
            <a:endParaRPr lang="zh-CN" altLang="en-US" sz="3200" dirty="0">
              <a:solidFill>
                <a:srgbClr val="0070C0"/>
              </a:solidFill>
              <a:latin typeface="Lucida Sans" pitchFamily="34" charset="0"/>
            </a:endParaRPr>
          </a:p>
        </p:txBody>
      </p:sp>
      <p:sp>
        <p:nvSpPr>
          <p:cNvPr id="15" name="下箭头 14"/>
          <p:cNvSpPr/>
          <p:nvPr/>
        </p:nvSpPr>
        <p:spPr>
          <a:xfrm>
            <a:off x="2987824" y="278092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3275856" y="263691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PCP</a:t>
            </a:r>
            <a:endParaRPr lang="zh-CN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0" y="4293096"/>
            <a:ext cx="1115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h</a:t>
            </a:r>
            <a:r>
              <a:rPr lang="en-US" altLang="zh-CN" baseline="-25000" dirty="0" err="1" smtClean="0"/>
              <a:t>i,j</a:t>
            </a:r>
            <a:r>
              <a:rPr lang="en-US" altLang="zh-CN" dirty="0" smtClean="0"/>
              <a:t>=h(</a:t>
            </a:r>
            <a:r>
              <a:rPr lang="en-US" altLang="zh-CN" dirty="0" err="1" smtClean="0"/>
              <a:t>a</a:t>
            </a:r>
            <a:r>
              <a:rPr lang="en-US" altLang="zh-CN" baseline="-25000" dirty="0" err="1" smtClean="0"/>
              <a:t>i</a:t>
            </a:r>
            <a:r>
              <a:rPr lang="en-US" altLang="zh-CN" dirty="0" err="1" smtClean="0"/>
              <a:t>,a</a:t>
            </a:r>
            <a:r>
              <a:rPr lang="en-US" altLang="zh-CN" baseline="-25000" dirty="0" err="1" smtClean="0"/>
              <a:t>j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grpSp>
        <p:nvGrpSpPr>
          <p:cNvPr id="88" name="组合 87"/>
          <p:cNvGrpSpPr/>
          <p:nvPr/>
        </p:nvGrpSpPr>
        <p:grpSpPr>
          <a:xfrm>
            <a:off x="827584" y="3212976"/>
            <a:ext cx="4608512" cy="3456384"/>
            <a:chOff x="827584" y="3212976"/>
            <a:chExt cx="4608512" cy="3456384"/>
          </a:xfrm>
        </p:grpSpPr>
        <p:cxnSp>
          <p:nvCxnSpPr>
            <p:cNvPr id="75" name="直接箭头连接符 74"/>
            <p:cNvCxnSpPr/>
            <p:nvPr/>
          </p:nvCxnSpPr>
          <p:spPr>
            <a:xfrm rot="5400000">
              <a:off x="4283968" y="4941168"/>
              <a:ext cx="432048" cy="14401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组合 82"/>
            <p:cNvGrpSpPr/>
            <p:nvPr/>
          </p:nvGrpSpPr>
          <p:grpSpPr>
            <a:xfrm>
              <a:off x="827584" y="3212976"/>
              <a:ext cx="4608512" cy="2592288"/>
              <a:chOff x="827584" y="3501008"/>
              <a:chExt cx="4608512" cy="2592288"/>
            </a:xfrm>
          </p:grpSpPr>
          <p:sp>
            <p:nvSpPr>
              <p:cNvPr id="30" name="矩形 29"/>
              <p:cNvSpPr/>
              <p:nvPr/>
            </p:nvSpPr>
            <p:spPr>
              <a:xfrm>
                <a:off x="827584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1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1403648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2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矩形 31"/>
              <p:cNvSpPr/>
              <p:nvPr/>
            </p:nvSpPr>
            <p:spPr>
              <a:xfrm>
                <a:off x="1979712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3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2555776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4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>
              <a:xfrm>
                <a:off x="3131840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5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3707904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6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矩形 35"/>
              <p:cNvSpPr/>
              <p:nvPr/>
            </p:nvSpPr>
            <p:spPr>
              <a:xfrm>
                <a:off x="4283968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7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4860032" y="3501008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2000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altLang="zh-CN" sz="2000" baseline="-25000" dirty="0" smtClean="0">
                    <a:solidFill>
                      <a:schemeClr val="tx1"/>
                    </a:solidFill>
                  </a:rPr>
                  <a:t>8</a:t>
                </a:r>
                <a:endParaRPr lang="zh-CN" altLang="en-US" sz="20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9" name="直接箭头连接符 38"/>
              <p:cNvCxnSpPr>
                <a:stCxn id="30" idx="2"/>
              </p:cNvCxnSpPr>
              <p:nvPr/>
            </p:nvCxnSpPr>
            <p:spPr>
              <a:xfrm rot="16200000" flipH="1">
                <a:off x="1007604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箭头连接符 40"/>
              <p:cNvCxnSpPr>
                <a:stCxn id="31" idx="2"/>
              </p:cNvCxnSpPr>
              <p:nvPr/>
            </p:nvCxnSpPr>
            <p:spPr>
              <a:xfrm rot="5400000">
                <a:off x="1367644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矩形 53"/>
              <p:cNvSpPr/>
              <p:nvPr/>
            </p:nvSpPr>
            <p:spPr>
              <a:xfrm>
                <a:off x="1115616" y="4509120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CN" sz="1400" baseline="-25000" dirty="0" smtClean="0">
                    <a:solidFill>
                      <a:schemeClr val="tx1"/>
                    </a:solidFill>
                  </a:rPr>
                  <a:t>1,2</a:t>
                </a:r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8" name="直接箭头连接符 57"/>
              <p:cNvCxnSpPr/>
              <p:nvPr/>
            </p:nvCxnSpPr>
            <p:spPr>
              <a:xfrm rot="16200000" flipH="1">
                <a:off x="2159732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箭头连接符 58"/>
              <p:cNvCxnSpPr/>
              <p:nvPr/>
            </p:nvCxnSpPr>
            <p:spPr>
              <a:xfrm rot="5400000">
                <a:off x="2519772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矩形 59"/>
              <p:cNvSpPr/>
              <p:nvPr/>
            </p:nvSpPr>
            <p:spPr>
              <a:xfrm>
                <a:off x="2267744" y="4509120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CN" sz="1400" baseline="-25000" dirty="0" smtClean="0">
                    <a:solidFill>
                      <a:schemeClr val="tx1"/>
                    </a:solidFill>
                  </a:rPr>
                  <a:t>3,4</a:t>
                </a:r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1" name="直接箭头连接符 60"/>
              <p:cNvCxnSpPr/>
              <p:nvPr/>
            </p:nvCxnSpPr>
            <p:spPr>
              <a:xfrm rot="16200000" flipH="1">
                <a:off x="3311860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接箭头连接符 61"/>
              <p:cNvCxnSpPr/>
              <p:nvPr/>
            </p:nvCxnSpPr>
            <p:spPr>
              <a:xfrm rot="5400000">
                <a:off x="3671900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矩形 62"/>
              <p:cNvSpPr/>
              <p:nvPr/>
            </p:nvSpPr>
            <p:spPr>
              <a:xfrm>
                <a:off x="3419872" y="4509120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CN" sz="1400" baseline="-25000" dirty="0" smtClean="0">
                    <a:solidFill>
                      <a:schemeClr val="tx1"/>
                    </a:solidFill>
                  </a:rPr>
                  <a:t>5,6</a:t>
                </a:r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4" name="直接箭头连接符 63"/>
              <p:cNvCxnSpPr/>
              <p:nvPr/>
            </p:nvCxnSpPr>
            <p:spPr>
              <a:xfrm rot="16200000" flipH="1">
                <a:off x="4463988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接箭头连接符 64"/>
              <p:cNvCxnSpPr/>
              <p:nvPr/>
            </p:nvCxnSpPr>
            <p:spPr>
              <a:xfrm rot="5400000">
                <a:off x="4824028" y="4185084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矩形 65"/>
              <p:cNvSpPr/>
              <p:nvPr/>
            </p:nvSpPr>
            <p:spPr>
              <a:xfrm>
                <a:off x="4572000" y="4509120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dirty="0" smtClean="0">
                    <a:solidFill>
                      <a:schemeClr val="tx1"/>
                    </a:solidFill>
                  </a:rPr>
                  <a:t>h</a:t>
                </a:r>
                <a:r>
                  <a:rPr lang="en-US" altLang="zh-CN" sz="1400" baseline="-25000" dirty="0" smtClean="0">
                    <a:solidFill>
                      <a:schemeClr val="tx1"/>
                    </a:solidFill>
                  </a:rPr>
                  <a:t>7,8</a:t>
                </a:r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8" name="直接箭头连接符 67"/>
              <p:cNvCxnSpPr/>
              <p:nvPr/>
            </p:nvCxnSpPr>
            <p:spPr>
              <a:xfrm rot="16200000" flipH="1">
                <a:off x="1583668" y="5193196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接箭头连接符 68"/>
              <p:cNvCxnSpPr/>
              <p:nvPr/>
            </p:nvCxnSpPr>
            <p:spPr>
              <a:xfrm rot="5400000">
                <a:off x="1943708" y="5193196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矩形 69"/>
              <p:cNvSpPr/>
              <p:nvPr/>
            </p:nvSpPr>
            <p:spPr>
              <a:xfrm>
                <a:off x="1691680" y="5517232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4" name="直接箭头连接符 73"/>
              <p:cNvCxnSpPr/>
              <p:nvPr/>
            </p:nvCxnSpPr>
            <p:spPr>
              <a:xfrm rot="16200000" flipH="1">
                <a:off x="3887924" y="5193196"/>
                <a:ext cx="432048" cy="21602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矩形 75"/>
              <p:cNvSpPr/>
              <p:nvPr/>
            </p:nvSpPr>
            <p:spPr>
              <a:xfrm>
                <a:off x="3995936" y="5517232"/>
                <a:ext cx="576064" cy="5760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 baseline="-250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80" name="直接箭头连接符 79"/>
            <p:cNvCxnSpPr/>
            <p:nvPr/>
          </p:nvCxnSpPr>
          <p:spPr>
            <a:xfrm>
              <a:off x="2267744" y="5805264"/>
              <a:ext cx="720080" cy="28803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箭头连接符 80"/>
            <p:cNvCxnSpPr/>
            <p:nvPr/>
          </p:nvCxnSpPr>
          <p:spPr>
            <a:xfrm rot="10800000" flipV="1">
              <a:off x="3131840" y="5805264"/>
              <a:ext cx="864096" cy="28803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矩形 81"/>
            <p:cNvSpPr/>
            <p:nvPr/>
          </p:nvSpPr>
          <p:spPr>
            <a:xfrm>
              <a:off x="2771800" y="6093296"/>
              <a:ext cx="576064" cy="57606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400" dirty="0" smtClean="0">
                  <a:solidFill>
                    <a:schemeClr val="tx1"/>
                  </a:solidFill>
                </a:rPr>
                <a:t>h</a:t>
              </a:r>
              <a:r>
                <a:rPr lang="en-US" altLang="zh-CN" sz="1400" baseline="-25000" dirty="0" smtClean="0">
                  <a:solidFill>
                    <a:schemeClr val="tx1"/>
                  </a:solidFill>
                </a:rPr>
                <a:t>r</a:t>
              </a:r>
              <a:endParaRPr lang="zh-CN" altLang="en-US" sz="1400" baseline="-25000" dirty="0">
                <a:solidFill>
                  <a:schemeClr val="tx1"/>
                </a:solidFill>
              </a:endParaRP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6732240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</a:t>
            </a:r>
            <a:r>
              <a:rPr lang="en-US" altLang="zh-CN" baseline="-25000" dirty="0" smtClean="0"/>
              <a:t>r</a:t>
            </a:r>
            <a:endParaRPr lang="zh-CN" altLang="en-US" baseline="-25000" dirty="0"/>
          </a:p>
        </p:txBody>
      </p:sp>
      <p:cxnSp>
        <p:nvCxnSpPr>
          <p:cNvPr id="91" name="直接箭头连接符 90"/>
          <p:cNvCxnSpPr/>
          <p:nvPr/>
        </p:nvCxnSpPr>
        <p:spPr>
          <a:xfrm>
            <a:off x="6156176" y="3789040"/>
            <a:ext cx="172819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/>
          <p:nvPr/>
        </p:nvCxnSpPr>
        <p:spPr>
          <a:xfrm rot="10800000">
            <a:off x="6156176" y="4581128"/>
            <a:ext cx="172819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箭头连接符 92"/>
          <p:cNvCxnSpPr/>
          <p:nvPr/>
        </p:nvCxnSpPr>
        <p:spPr>
          <a:xfrm>
            <a:off x="6156176" y="5589240"/>
            <a:ext cx="172819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588224" y="41490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i</a:t>
            </a:r>
            <a:r>
              <a:rPr lang="zh-CN" altLang="en-US" dirty="0" smtClean="0"/>
              <a:t>，</a:t>
            </a:r>
            <a:r>
              <a:rPr lang="en-US" altLang="zh-CN" dirty="0" smtClean="0"/>
              <a:t>say 3</a:t>
            </a:r>
            <a:endParaRPr lang="zh-CN" alt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6156176" y="508518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reveal </a:t>
            </a:r>
            <a:r>
              <a:rPr lang="en-US" altLang="zh-CN" smtClean="0">
                <a:solidFill>
                  <a:srgbClr val="FF0000"/>
                </a:solidFill>
              </a:rPr>
              <a:t>red</a:t>
            </a:r>
            <a:r>
              <a:rPr lang="en-US" altLang="zh-CN" smtClean="0"/>
              <a:t> values</a:t>
            </a:r>
            <a:endParaRPr lang="zh-CN" altLang="en-US" dirty="0"/>
          </a:p>
        </p:txBody>
      </p:sp>
      <p:sp>
        <p:nvSpPr>
          <p:cNvPr id="99" name="矩形 98"/>
          <p:cNvSpPr/>
          <p:nvPr/>
        </p:nvSpPr>
        <p:spPr>
          <a:xfrm>
            <a:off x="1979712" y="3212976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3995936" y="5229200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1691680" y="5229200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2771800" y="6093296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2267744" y="4221088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5" name="矩形 104"/>
          <p:cNvSpPr/>
          <p:nvPr/>
        </p:nvSpPr>
        <p:spPr>
          <a:xfrm>
            <a:off x="1115616" y="4221088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6" name="矩形 105"/>
          <p:cNvSpPr/>
          <p:nvPr/>
        </p:nvSpPr>
        <p:spPr>
          <a:xfrm>
            <a:off x="2555776" y="3212976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788024" y="5877272"/>
            <a:ext cx="43559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Sound against only poly-time </a:t>
            </a:r>
            <a:r>
              <a:rPr lang="en-US" altLang="zh-CN" dirty="0" err="1" smtClean="0">
                <a:latin typeface="Lucida Sans" pitchFamily="34" charset="0"/>
              </a:rPr>
              <a:t>provers</a:t>
            </a:r>
            <a:r>
              <a:rPr lang="en-US" altLang="zh-CN" dirty="0" smtClean="0">
                <a:latin typeface="Lucida Sans" pitchFamily="34" charset="0"/>
              </a:rPr>
              <a:t>! </a:t>
            </a:r>
            <a:endParaRPr lang="zh-CN" altLang="en-US" dirty="0">
              <a:latin typeface="Lucida Sans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788024" y="6381328"/>
            <a:ext cx="17281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Lucida Sans" pitchFamily="34" charset="0"/>
              </a:rPr>
              <a:t>Universal!</a:t>
            </a:r>
            <a:endParaRPr lang="zh-CN" altLang="en-US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14" grpId="0"/>
      <p:bldP spid="15" grpId="0" animBg="1"/>
      <p:bldP spid="16" grpId="0"/>
      <p:bldP spid="67" grpId="0"/>
      <p:bldP spid="89" grpId="0"/>
      <p:bldP spid="97" grpId="0"/>
      <p:bldP spid="98" grpId="0"/>
      <p:bldP spid="99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9" grpId="0" animBg="1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6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dirty="0" smtClean="0">
                <a:latin typeface="Lucida Sans" pitchFamily="34" charset="0"/>
              </a:rPr>
              <a:t>PART 1:</a:t>
            </a:r>
            <a:endParaRPr lang="en-US" altLang="zh-CN" sz="2800" dirty="0" smtClean="0">
              <a:latin typeface="Lucida Sans" pitchFamily="34" charset="0"/>
            </a:endParaRPr>
          </a:p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    </a:t>
            </a:r>
          </a:p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  </a:t>
            </a:r>
            <a:r>
              <a:rPr lang="en-US" altLang="zh-CN" sz="4000" dirty="0" smtClean="0">
                <a:latin typeface="Lucida Sans" pitchFamily="34" charset="0"/>
              </a:rPr>
              <a:t>Zero Knowledge Interactive Proofs</a:t>
            </a:r>
          </a:p>
          <a:p>
            <a:pPr>
              <a:buNone/>
            </a:pPr>
            <a:r>
              <a:rPr lang="en-US" altLang="zh-CN" sz="2800" dirty="0" smtClean="0">
                <a:latin typeface="Lucida Sans" pitchFamily="34" charset="0"/>
              </a:rPr>
              <a:t>                                                </a:t>
            </a:r>
            <a:endParaRPr lang="zh-CN" altLang="en-US" sz="28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67544" y="260648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3200" dirty="0" smtClean="0">
                <a:latin typeface="Lucida Sans" pitchFamily="34" charset="0"/>
              </a:rPr>
              <a:t>Application of PCP 2: </a:t>
            </a:r>
            <a:br>
              <a:rPr lang="en-US" altLang="zh-CN" sz="3200" dirty="0" smtClean="0">
                <a:latin typeface="Lucida Sans" pitchFamily="34" charset="0"/>
              </a:rPr>
            </a:br>
            <a:r>
              <a:rPr lang="en-US" altLang="zh-CN" sz="3200" dirty="0" smtClean="0">
                <a:latin typeface="Lucida Sans" pitchFamily="34" charset="0"/>
              </a:rPr>
              <a:t>    Non-Black-Box zero knowledge</a:t>
            </a:r>
            <a:endParaRPr lang="zh-CN" altLang="en-US" sz="3200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628800"/>
            <a:ext cx="73448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Black-box zero knowledge arguments has its limitations:</a:t>
            </a:r>
          </a:p>
          <a:p>
            <a:endParaRPr lang="en-US" altLang="zh-CN" sz="2400" dirty="0" smtClean="0">
              <a:latin typeface="Lucida Sans" pitchFamily="34" charset="0"/>
            </a:endParaRPr>
          </a:p>
          <a:p>
            <a:pPr marL="457200" indent="-457200">
              <a:buAutoNum type="arabicPeriod"/>
            </a:pPr>
            <a:r>
              <a:rPr lang="en-US" altLang="zh-CN" sz="2400" dirty="0" smtClean="0">
                <a:latin typeface="Lucida Sans" pitchFamily="34" charset="0"/>
              </a:rPr>
              <a:t>It cannot satisfy both public-coin and constant-round;</a:t>
            </a:r>
          </a:p>
          <a:p>
            <a:pPr marL="457200" indent="-457200">
              <a:buAutoNum type="arabicPeriod"/>
            </a:pPr>
            <a:r>
              <a:rPr lang="en-US" altLang="zh-CN" sz="2400" dirty="0" smtClean="0">
                <a:latin typeface="Lucida Sans" pitchFamily="34" charset="0"/>
              </a:rPr>
              <a:t>It cannot admit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strict</a:t>
            </a:r>
            <a:r>
              <a:rPr lang="en-US" altLang="zh-CN" sz="2400" dirty="0" smtClean="0">
                <a:latin typeface="Lucida Sans" pitchFamily="34" charset="0"/>
              </a:rPr>
              <a:t> polynomial time simulation (all black-box simulators run in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expected </a:t>
            </a:r>
            <a:r>
              <a:rPr lang="en-US" altLang="zh-CN" sz="2400" dirty="0" smtClean="0">
                <a:latin typeface="Lucida Sans" pitchFamily="34" charset="0"/>
              </a:rPr>
              <a:t>polynomial time);</a:t>
            </a:r>
          </a:p>
          <a:p>
            <a:pPr marL="457200" indent="-457200">
              <a:buAutoNum type="arabicPeriod"/>
            </a:pPr>
            <a:r>
              <a:rPr lang="en-US" altLang="zh-CN" sz="2400" dirty="0" smtClean="0">
                <a:latin typeface="Lucida Sans" pitchFamily="34" charset="0"/>
              </a:rPr>
              <a:t>In the concurrent setting, it requires at least </a:t>
            </a:r>
            <a:r>
              <a:rPr lang="el-GR" altLang="zh-CN" sz="2400" dirty="0" smtClean="0">
                <a:latin typeface="Lucida Sans" pitchFamily="34" charset="0"/>
              </a:rPr>
              <a:t>Ω</a:t>
            </a:r>
            <a:r>
              <a:rPr lang="en-US" altLang="zh-CN" sz="2400" dirty="0" smtClean="0">
                <a:latin typeface="Lucida Sans" pitchFamily="34" charset="0"/>
              </a:rPr>
              <a:t>(log n) rounds;</a:t>
            </a:r>
          </a:p>
          <a:p>
            <a:pPr marL="457200" indent="-457200">
              <a:buAutoNum type="arabicPeriod"/>
            </a:pP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5589240"/>
            <a:ext cx="77768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Barak’s idea beats 1,2,  and also beat 3 in </a:t>
            </a:r>
            <a:r>
              <a:rPr lang="en-US" altLang="zh-CN" sz="2400" i="1" dirty="0" smtClean="0">
                <a:latin typeface="Lucida Sans" pitchFamily="34" charset="0"/>
              </a:rPr>
              <a:t>bounded</a:t>
            </a:r>
            <a:r>
              <a:rPr lang="en-US" altLang="zh-CN" sz="2400" dirty="0" smtClean="0">
                <a:latin typeface="Lucida Sans" pitchFamily="34" charset="0"/>
              </a:rPr>
              <a:t> concurrent setting!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E7AE-5CC5-4E5C-861D-359E027170BF}" type="slidenum">
              <a:rPr lang="en-US" altLang="zh-CN"/>
              <a:pPr/>
              <a:t>41</a:t>
            </a:fld>
            <a:endParaRPr lang="en-US" altLang="zh-CN"/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1403648" y="4941168"/>
            <a:ext cx="2808312" cy="432048"/>
          </a:xfrm>
          <a:prstGeom prst="rightArrow">
            <a:avLst>
              <a:gd name="adj1" fmla="val 50000"/>
              <a:gd name="adj2" fmla="val 168750"/>
            </a:avLst>
          </a:prstGeom>
          <a:solidFill>
            <a:schemeClr val="bg1"/>
          </a:solidFill>
          <a:ln w="381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219200" y="3962400"/>
            <a:ext cx="31367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</a:rPr>
              <a:t>prove: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x </a:t>
            </a:r>
            <a:r>
              <a:rPr lang="en-US" altLang="en-US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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L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or</a:t>
            </a: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there exist 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∏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</a:rPr>
              <a:t>,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 s, </a:t>
            </a:r>
            <a:r>
              <a:rPr lang="en-US" altLang="zh-CN" dirty="0" err="1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s.t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. 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</a:rPr>
              <a:t>Z=Com(∏,s) and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∏(z) outputs r in time </a:t>
            </a:r>
            <a:r>
              <a:rPr lang="en-US" altLang="zh-CN" dirty="0" err="1" smtClean="0">
                <a:solidFill>
                  <a:srgbClr val="0070C0"/>
                </a:solidFill>
                <a:latin typeface="Lucida Sans" pitchFamily="34" charset="0"/>
              </a:rPr>
              <a:t>n</a:t>
            </a:r>
            <a:r>
              <a:rPr lang="en-US" altLang="zh-CN" baseline="30000" dirty="0" err="1" smtClean="0">
                <a:solidFill>
                  <a:srgbClr val="0070C0"/>
                </a:solidFill>
                <a:latin typeface="Lucida Sans" pitchFamily="34" charset="0"/>
              </a:rPr>
              <a:t>logn</a:t>
            </a:r>
            <a:endParaRPr lang="en-US" altLang="zh-CN" baseline="30000" dirty="0">
              <a:solidFill>
                <a:srgbClr val="0070C0"/>
              </a:solidFill>
              <a:latin typeface="Lucida Sans" pitchFamily="34" charset="0"/>
            </a:endParaRP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2051720" y="2780928"/>
            <a:ext cx="1800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dirty="0">
                <a:latin typeface="Lucida Sans" pitchFamily="34" charset="0"/>
              </a:rPr>
              <a:t>Z=Com(</a:t>
            </a:r>
            <a:r>
              <a:rPr lang="en-US" altLang="zh-CN" dirty="0">
                <a:latin typeface="Lucida Sans" pitchFamily="34" charset="0"/>
                <a:cs typeface="Arial" charset="0"/>
              </a:rPr>
              <a:t>∏,s</a:t>
            </a:r>
            <a:r>
              <a:rPr lang="en-US" altLang="zh-CN" dirty="0">
                <a:latin typeface="Lucida Sans" pitchFamily="34" charset="0"/>
              </a:rPr>
              <a:t>)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683568" y="1556792"/>
            <a:ext cx="1905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err="1" smtClean="0">
                <a:latin typeface="Lucida Sans" pitchFamily="34" charset="0"/>
                <a:ea typeface="华文细黑" pitchFamily="2" charset="-122"/>
              </a:rPr>
              <a:t>Barak’idea</a:t>
            </a:r>
            <a:endParaRPr lang="zh-CN" altLang="en-US" sz="24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2411760" y="2132856"/>
            <a:ext cx="1143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0070C0"/>
                </a:solidFill>
                <a:latin typeface="Lucida Sans" pitchFamily="34" charset="0"/>
              </a:rPr>
              <a:t>x </a:t>
            </a:r>
            <a:r>
              <a:rPr lang="en-US" altLang="en-US" sz="20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</a:t>
            </a:r>
            <a:r>
              <a:rPr lang="en-US" altLang="zh-CN" sz="20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L</a:t>
            </a:r>
            <a:endParaRPr lang="en-US" altLang="zh-CN" sz="20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  <a:sym typeface="Symbol" pitchFamily="18" charset="2"/>
            </a:endParaRP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914400" y="2438400"/>
            <a:ext cx="609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P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4427984" y="2420888"/>
            <a:ext cx="609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/>
              <a:t>V</a:t>
            </a:r>
          </a:p>
        </p:txBody>
      </p:sp>
      <p:sp>
        <p:nvSpPr>
          <p:cNvPr id="101391" name="Line 15"/>
          <p:cNvSpPr>
            <a:spLocks noChangeShapeType="1"/>
          </p:cNvSpPr>
          <p:nvPr/>
        </p:nvSpPr>
        <p:spPr bwMode="auto">
          <a:xfrm>
            <a:off x="1547664" y="3284984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2555776" y="3429000"/>
            <a:ext cx="838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>
                <a:latin typeface="Lucida Sans" pitchFamily="34" charset="0"/>
              </a:rPr>
              <a:t>r</a:t>
            </a:r>
          </a:p>
        </p:txBody>
      </p:sp>
      <p:sp>
        <p:nvSpPr>
          <p:cNvPr id="101393" name="Line 17"/>
          <p:cNvSpPr>
            <a:spLocks noChangeShapeType="1"/>
          </p:cNvSpPr>
          <p:nvPr/>
        </p:nvSpPr>
        <p:spPr bwMode="auto">
          <a:xfrm flipH="1">
            <a:off x="1524000" y="3789040"/>
            <a:ext cx="2615952" cy="209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1399" name="AutoShape 23"/>
          <p:cNvSpPr>
            <a:spLocks noChangeArrowheads="1"/>
          </p:cNvSpPr>
          <p:nvPr/>
        </p:nvSpPr>
        <p:spPr bwMode="auto">
          <a:xfrm>
            <a:off x="5076056" y="3717032"/>
            <a:ext cx="3888432" cy="1008112"/>
          </a:xfrm>
          <a:prstGeom prst="wedgeRectCallout">
            <a:avLst>
              <a:gd name="adj1" fmla="val -70619"/>
              <a:gd name="adj2" fmla="val 23439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Using WI </a:t>
            </a:r>
            <a:r>
              <a:rPr lang="en-US" altLang="zh-CN" sz="2000" i="1" dirty="0" smtClean="0">
                <a:latin typeface="Lucida Sans" pitchFamily="34" charset="0"/>
                <a:ea typeface="华文细黑" pitchFamily="2" charset="-122"/>
              </a:rPr>
              <a:t>universal </a:t>
            </a:r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argument, which relies on PCP.</a:t>
            </a:r>
          </a:p>
          <a:p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This statement is not in NP!</a:t>
            </a:r>
            <a:endParaRPr lang="zh-CN" altLang="en-US" sz="20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25" name="标题 1"/>
          <p:cNvSpPr txBox="1">
            <a:spLocks/>
          </p:cNvSpPr>
          <p:nvPr/>
        </p:nvSpPr>
        <p:spPr>
          <a:xfrm>
            <a:off x="61156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Application of PCP 2: </a:t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</a:b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   Non-Black-Box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zero knowledge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animBg="1"/>
      <p:bldP spid="101381" grpId="0"/>
      <p:bldP spid="101384" grpId="0"/>
      <p:bldP spid="101385" grpId="0"/>
      <p:bldP spid="101388" grpId="0"/>
      <p:bldP spid="101389" grpId="0"/>
      <p:bldP spid="101390" grpId="0"/>
      <p:bldP spid="101391" grpId="0" animBg="1"/>
      <p:bldP spid="101392" grpId="0"/>
      <p:bldP spid="101393" grpId="0" animBg="1"/>
      <p:bldP spid="101399" grpId="0" animBg="1"/>
      <p:bldP spid="101399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FE7AE-5CC5-4E5C-861D-359E027170BF}" type="slidenum">
              <a:rPr lang="en-US" altLang="zh-CN"/>
              <a:pPr/>
              <a:t>42</a:t>
            </a:fld>
            <a:endParaRPr lang="en-US" altLang="zh-CN"/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1004090" y="5577270"/>
            <a:ext cx="2808312" cy="432048"/>
          </a:xfrm>
          <a:prstGeom prst="rightArrow">
            <a:avLst>
              <a:gd name="adj1" fmla="val 50000"/>
              <a:gd name="adj2" fmla="val 168750"/>
            </a:avLst>
          </a:prstGeom>
          <a:solidFill>
            <a:schemeClr val="bg1"/>
          </a:solidFill>
          <a:ln w="381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789776" y="4577138"/>
            <a:ext cx="31367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dirty="0" smtClean="0">
                <a:latin typeface="Lucida Sans" pitchFamily="34" charset="0"/>
              </a:rPr>
              <a:t>prove: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x </a:t>
            </a:r>
            <a:r>
              <a:rPr lang="en-US" altLang="en-US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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L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or</a:t>
            </a: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there exist 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∏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</a:rPr>
              <a:t>,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 s, </a:t>
            </a:r>
            <a:r>
              <a:rPr lang="en-US" altLang="zh-CN" dirty="0" err="1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s.t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. </a:t>
            </a:r>
            <a:r>
              <a:rPr lang="en-US" altLang="zh-CN" dirty="0">
                <a:solidFill>
                  <a:srgbClr val="0070C0"/>
                </a:solidFill>
                <a:latin typeface="Lucida Sans" pitchFamily="34" charset="0"/>
              </a:rPr>
              <a:t>Z=Com(∏,s) and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</a:rPr>
              <a:t>∏(z) outputs r in time </a:t>
            </a:r>
            <a:r>
              <a:rPr lang="en-US" altLang="zh-CN" dirty="0" err="1" smtClean="0">
                <a:solidFill>
                  <a:srgbClr val="0070C0"/>
                </a:solidFill>
                <a:latin typeface="Lucida Sans" pitchFamily="34" charset="0"/>
              </a:rPr>
              <a:t>n</a:t>
            </a:r>
            <a:r>
              <a:rPr lang="en-US" altLang="zh-CN" baseline="30000" dirty="0" err="1" smtClean="0">
                <a:solidFill>
                  <a:srgbClr val="0070C0"/>
                </a:solidFill>
                <a:latin typeface="Lucida Sans" pitchFamily="34" charset="0"/>
              </a:rPr>
              <a:t>logn</a:t>
            </a:r>
            <a:endParaRPr lang="en-US" altLang="zh-CN" baseline="30000" dirty="0">
              <a:solidFill>
                <a:srgbClr val="0070C0"/>
              </a:solidFill>
              <a:latin typeface="Lucida Sans" pitchFamily="34" charset="0"/>
            </a:endParaRP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1500166" y="3429000"/>
            <a:ext cx="1800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zh-CN" dirty="0" smtClean="0">
                <a:latin typeface="Lucida Sans" pitchFamily="34" charset="0"/>
              </a:rPr>
              <a:t>Z=Com(h(</a:t>
            </a:r>
            <a:r>
              <a:rPr lang="en-US" altLang="zh-CN" dirty="0" smtClean="0">
                <a:latin typeface="Lucida Sans" pitchFamily="34" charset="0"/>
                <a:cs typeface="Arial" charset="0"/>
              </a:rPr>
              <a:t>∏),</a:t>
            </a:r>
            <a:r>
              <a:rPr lang="en-US" altLang="zh-CN" dirty="0">
                <a:latin typeface="Lucida Sans" pitchFamily="34" charset="0"/>
                <a:cs typeface="Arial" charset="0"/>
              </a:rPr>
              <a:t>s</a:t>
            </a:r>
            <a:r>
              <a:rPr lang="en-US" altLang="zh-CN" dirty="0">
                <a:latin typeface="Lucida Sans" pitchFamily="34" charset="0"/>
              </a:rPr>
              <a:t>)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428596" y="1500174"/>
            <a:ext cx="342902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Barak’s Protocol</a:t>
            </a:r>
            <a:endParaRPr lang="zh-CN" altLang="en-US" sz="24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1805868" y="2362560"/>
            <a:ext cx="1143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>
                <a:solidFill>
                  <a:srgbClr val="0070C0"/>
                </a:solidFill>
                <a:latin typeface="Lucida Sans" pitchFamily="34" charset="0"/>
              </a:rPr>
              <a:t>x </a:t>
            </a:r>
            <a:r>
              <a:rPr lang="en-US" altLang="en-US" sz="20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</a:t>
            </a:r>
            <a:r>
              <a:rPr lang="en-US" altLang="zh-CN" sz="20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L</a:t>
            </a:r>
            <a:endParaRPr lang="en-US" altLang="zh-CN" sz="20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  <a:sym typeface="Symbol" pitchFamily="18" charset="2"/>
            </a:endParaRP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362846" y="3086472"/>
            <a:ext cx="609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P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3876430" y="3068960"/>
            <a:ext cx="609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/>
              <a:t>V</a:t>
            </a:r>
          </a:p>
        </p:txBody>
      </p:sp>
      <p:sp>
        <p:nvSpPr>
          <p:cNvPr id="101391" name="Line 15"/>
          <p:cNvSpPr>
            <a:spLocks noChangeShapeType="1"/>
          </p:cNvSpPr>
          <p:nvPr/>
        </p:nvSpPr>
        <p:spPr bwMode="auto">
          <a:xfrm>
            <a:off x="996110" y="3933056"/>
            <a:ext cx="266429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2004222" y="4077072"/>
            <a:ext cx="838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>
                <a:latin typeface="Lucida Sans" pitchFamily="34" charset="0"/>
              </a:rPr>
              <a:t>r</a:t>
            </a:r>
          </a:p>
        </p:txBody>
      </p:sp>
      <p:sp>
        <p:nvSpPr>
          <p:cNvPr id="101393" name="Line 17"/>
          <p:cNvSpPr>
            <a:spLocks noChangeShapeType="1"/>
          </p:cNvSpPr>
          <p:nvPr/>
        </p:nvSpPr>
        <p:spPr bwMode="auto">
          <a:xfrm flipH="1">
            <a:off x="972446" y="4437112"/>
            <a:ext cx="2615952" cy="209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5" name="标题 1"/>
          <p:cNvSpPr txBox="1">
            <a:spLocks/>
          </p:cNvSpPr>
          <p:nvPr/>
        </p:nvSpPr>
        <p:spPr>
          <a:xfrm>
            <a:off x="61156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Application of PCP 2: </a:t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</a:b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   Non-Black-Box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zero knowledge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1020050" y="3362692"/>
            <a:ext cx="2615952" cy="209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" name="圆角矩形标注 17"/>
          <p:cNvSpPr/>
          <p:nvPr/>
        </p:nvSpPr>
        <p:spPr>
          <a:xfrm>
            <a:off x="4214810" y="2143116"/>
            <a:ext cx="4643470" cy="1071570"/>
          </a:xfrm>
          <a:prstGeom prst="wedgeRoundRectCallout">
            <a:avLst>
              <a:gd name="adj1" fmla="val -53648"/>
              <a:gd name="adj2" fmla="val 8452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To </a:t>
            </a:r>
            <a:r>
              <a:rPr lang="en-US" altLang="zh-CN" dirty="0" smtClean="0">
                <a:solidFill>
                  <a:schemeClr val="tx1"/>
                </a:solidFill>
              </a:rPr>
              <a:t>simulate the malicious verifier V*,  the simulator commits to the hash value of V*, i.e., compute Z=Com(h(V*),s)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785918" y="2857496"/>
            <a:ext cx="8382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 smtClean="0">
                <a:latin typeface="Lucida Sans" pitchFamily="34" charset="0"/>
              </a:rPr>
              <a:t>h</a:t>
            </a:r>
            <a:endParaRPr lang="en-US" altLang="zh-CN" sz="2000" dirty="0">
              <a:latin typeface="Lucida Sans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14876" y="3857628"/>
            <a:ext cx="40005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Barak’s protocol is an argument (not a proof) system which satisfies: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1. The simulator does NOT need to   </a:t>
            </a:r>
          </a:p>
          <a:p>
            <a:r>
              <a:rPr lang="en-US" altLang="zh-CN" dirty="0" smtClean="0"/>
              <a:t>     rewind;</a:t>
            </a:r>
          </a:p>
          <a:p>
            <a:r>
              <a:rPr lang="en-US" altLang="zh-CN" dirty="0" smtClean="0"/>
              <a:t>2. The simulator uses the code of V*, but </a:t>
            </a:r>
          </a:p>
          <a:p>
            <a:r>
              <a:rPr lang="en-US" altLang="zh-CN" dirty="0" smtClean="0"/>
              <a:t>     does NOT need to understand V*;</a:t>
            </a:r>
          </a:p>
          <a:p>
            <a:r>
              <a:rPr lang="en-US" altLang="zh-CN" dirty="0" smtClean="0"/>
              <a:t>3. It is of constant-round.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5715016"/>
            <a:ext cx="7572428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This implies that constant-round straight-line </a:t>
            </a:r>
            <a:r>
              <a:rPr lang="en-US" altLang="zh-CN" dirty="0" err="1" smtClean="0"/>
              <a:t>simulatable</a:t>
            </a:r>
            <a:r>
              <a:rPr lang="en-US" altLang="zh-CN" dirty="0" smtClean="0"/>
              <a:t> zero knowledge proof system requires understanding the program of some specific honest verifier.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2214554"/>
            <a:ext cx="8358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Can we construct PROOF system for non-trivial language satisfying all above?</a:t>
            </a:r>
            <a:endParaRPr lang="zh-CN" alt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2714620"/>
            <a:ext cx="8358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We recently proved that it is impossible to construct such a proof system.</a:t>
            </a:r>
          </a:p>
          <a:p>
            <a:r>
              <a:rPr lang="en-US" altLang="zh-CN" sz="2000" dirty="0" smtClean="0"/>
              <a:t>In particular, we proved the following lemma.</a:t>
            </a:r>
            <a:endParaRPr lang="zh-CN" alt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3786190"/>
            <a:ext cx="757242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70C0"/>
                </a:solidFill>
              </a:rPr>
              <a:t>Lemma. </a:t>
            </a:r>
            <a:r>
              <a:rPr lang="en-US" altLang="zh-CN" dirty="0" smtClean="0"/>
              <a:t>For any constant-round proof system with negligible soundness error, there exist a polynomial q, and q random tapes of the honest verifier, r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,…,</a:t>
            </a:r>
            <a:r>
              <a:rPr lang="en-US" altLang="zh-CN" dirty="0" err="1" smtClean="0"/>
              <a:t>r</a:t>
            </a:r>
            <a:r>
              <a:rPr lang="en-US" altLang="zh-CN" baseline="-25000" dirty="0" err="1" smtClean="0"/>
              <a:t>q</a:t>
            </a:r>
            <a:r>
              <a:rPr lang="en-US" altLang="zh-CN" baseline="-25000" dirty="0" smtClean="0"/>
              <a:t> </a:t>
            </a:r>
            <a:r>
              <a:rPr lang="en-US" altLang="zh-CN" dirty="0" smtClean="0"/>
              <a:t>  , such that for any all-powerful </a:t>
            </a:r>
            <a:r>
              <a:rPr lang="en-US" altLang="zh-CN" dirty="0" err="1" smtClean="0"/>
              <a:t>prover</a:t>
            </a:r>
            <a:r>
              <a:rPr lang="en-US" altLang="zh-CN" dirty="0" smtClean="0"/>
              <a:t> P* taking those random tapes as auxiliary input, and any honest verifier V whose random tapes that is promised to be chosen from those random tapes, the probability that P* can cheat V is at most 1-1/q.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571480"/>
            <a:ext cx="79915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Barak’s protocol is an zero knowledge argument (not a proof) system which satisfies: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1. The simulator does NOT need to   rewind;</a:t>
            </a:r>
          </a:p>
          <a:p>
            <a:r>
              <a:rPr lang="en-US" altLang="zh-CN" dirty="0" smtClean="0"/>
              <a:t>2. The simulator uses the code of V*, but does NOT need to understand V*;</a:t>
            </a:r>
          </a:p>
          <a:p>
            <a:r>
              <a:rPr lang="en-US" altLang="zh-CN" dirty="0" smtClean="0"/>
              <a:t>3. It is of constant-round.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539552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Application of PCP 2: </a:t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</a:b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   Non-Black-Box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zero knowledge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988840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Barak also presented a </a:t>
            </a:r>
            <a:r>
              <a:rPr lang="en-US" altLang="zh-CN" sz="2400" i="1" dirty="0" smtClean="0">
                <a:solidFill>
                  <a:srgbClr val="0070C0"/>
                </a:solidFill>
                <a:latin typeface="Lucida Sans" pitchFamily="34" charset="0"/>
              </a:rPr>
              <a:t>bounded </a:t>
            </a:r>
            <a:r>
              <a:rPr lang="en-US" altLang="zh-CN" sz="2400" dirty="0" smtClean="0">
                <a:latin typeface="Lucida Sans" pitchFamily="34" charset="0"/>
              </a:rPr>
              <a:t>concurrent zero knowledge argument for any NP language.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429000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This leaves a long standing open problem: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437112"/>
            <a:ext cx="763284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Can we construct </a:t>
            </a:r>
            <a:r>
              <a:rPr lang="en-US" altLang="zh-CN" sz="2400" dirty="0" smtClean="0">
                <a:latin typeface="Lucida Sans" pitchFamily="34" charset="0"/>
              </a:rPr>
              <a:t>constant-round </a:t>
            </a:r>
            <a:r>
              <a:rPr lang="en-US" altLang="zh-CN" sz="2400" i="1" dirty="0" smtClean="0">
                <a:solidFill>
                  <a:srgbClr val="0070C0"/>
                </a:solidFill>
                <a:latin typeface="Lucida Sans" pitchFamily="34" charset="0"/>
              </a:rPr>
              <a:t>fully</a:t>
            </a:r>
            <a:r>
              <a:rPr lang="en-US" altLang="zh-CN" sz="2400" dirty="0" smtClean="0">
                <a:latin typeface="Lucida Sans" pitchFamily="34" charset="0"/>
              </a:rPr>
              <a:t> </a:t>
            </a:r>
            <a:r>
              <a:rPr lang="en-US" altLang="zh-CN" sz="2400" dirty="0" smtClean="0">
                <a:latin typeface="Lucida Sans" pitchFamily="34" charset="0"/>
              </a:rPr>
              <a:t>concurrent zero knowledge </a:t>
            </a:r>
            <a:r>
              <a:rPr lang="en-US" altLang="zh-CN" sz="2400" dirty="0" smtClean="0">
                <a:latin typeface="Lucida Sans" pitchFamily="34" charset="0"/>
              </a:rPr>
              <a:t>arguments </a:t>
            </a:r>
            <a:r>
              <a:rPr lang="en-US" altLang="zh-CN" sz="2400" dirty="0" smtClean="0">
                <a:latin typeface="Lucida Sans" pitchFamily="34" charset="0"/>
              </a:rPr>
              <a:t>for NP?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539552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Application of PCP 2: </a:t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</a:b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   Non-Black-Box</a:t>
            </a:r>
            <a:r>
              <a:rPr kumimoji="0" lang="en-US" altLang="zh-C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" pitchFamily="34" charset="0"/>
                <a:ea typeface="+mj-ea"/>
                <a:cs typeface="+mj-cs"/>
              </a:rPr>
              <a:t> zero knowledge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ucida Sans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700808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There is a stronger notion than concurrent zero knowledge: resettable zero knowledge.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2708920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>
                <a:latin typeface="Lucida Sans" pitchFamily="34" charset="0"/>
              </a:rPr>
              <a:t>Resettability</a:t>
            </a:r>
            <a:r>
              <a:rPr lang="en-US" altLang="zh-CN" sz="2400" dirty="0" smtClean="0">
                <a:latin typeface="Lucida Sans" pitchFamily="34" charset="0"/>
              </a:rPr>
              <a:t> means that a party (</a:t>
            </a:r>
            <a:r>
              <a:rPr lang="en-US" altLang="zh-CN" sz="2400" dirty="0" err="1" smtClean="0">
                <a:latin typeface="Lucida Sans" pitchFamily="34" charset="0"/>
              </a:rPr>
              <a:t>prover</a:t>
            </a:r>
            <a:r>
              <a:rPr lang="en-US" altLang="zh-CN" sz="2400" dirty="0" smtClean="0">
                <a:latin typeface="Lucida Sans" pitchFamily="34" charset="0"/>
              </a:rPr>
              <a:t> or verifier) can use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the same random tape </a:t>
            </a:r>
            <a:r>
              <a:rPr lang="en-US" altLang="zh-CN" sz="2400" dirty="0" smtClean="0">
                <a:latin typeface="Lucida Sans" pitchFamily="34" charset="0"/>
              </a:rPr>
              <a:t>in many sessions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</a:rPr>
              <a:t>without sacrifice its security</a:t>
            </a:r>
            <a:r>
              <a:rPr lang="en-US" altLang="zh-CN" sz="2400" dirty="0" smtClean="0">
                <a:latin typeface="Lucida Sans" pitchFamily="34" charset="0"/>
              </a:rPr>
              <a:t>.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4149080"/>
            <a:ext cx="712879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Can we construct  </a:t>
            </a:r>
            <a:r>
              <a:rPr lang="en-US" altLang="zh-CN" sz="2400" dirty="0" err="1" smtClean="0">
                <a:latin typeface="Lucida Sans" pitchFamily="34" charset="0"/>
              </a:rPr>
              <a:t>resettably</a:t>
            </a:r>
            <a:r>
              <a:rPr lang="en-US" altLang="zh-CN" sz="2400" dirty="0" smtClean="0">
                <a:latin typeface="Lucida Sans" pitchFamily="34" charset="0"/>
              </a:rPr>
              <a:t>-sound resettable ZK arguments for NP?</a:t>
            </a:r>
            <a:endParaRPr lang="zh-CN" altLang="en-US" sz="2400" dirty="0">
              <a:latin typeface="Lucida San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5373216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Lucida Sans" pitchFamily="34" charset="0"/>
              </a:rPr>
              <a:t>Barak et al. guessed “YES” to this question in 2001.</a:t>
            </a:r>
          </a:p>
          <a:p>
            <a:r>
              <a:rPr lang="en-US" altLang="zh-CN" sz="2400" dirty="0" smtClean="0">
                <a:latin typeface="Lucida Sans" pitchFamily="34" charset="0"/>
              </a:rPr>
              <a:t>In 2009, Deng, </a:t>
            </a:r>
            <a:r>
              <a:rPr lang="en-US" altLang="zh-CN" sz="2400" dirty="0" err="1" smtClean="0">
                <a:latin typeface="Lucida Sans" pitchFamily="34" charset="0"/>
              </a:rPr>
              <a:t>Goyal</a:t>
            </a:r>
            <a:r>
              <a:rPr lang="en-US" altLang="zh-CN" sz="2400" dirty="0" smtClean="0">
                <a:latin typeface="Lucida Sans" pitchFamily="34" charset="0"/>
              </a:rPr>
              <a:t> and </a:t>
            </a:r>
            <a:r>
              <a:rPr lang="en-US" altLang="zh-CN" sz="2400" dirty="0" err="1" smtClean="0">
                <a:latin typeface="Lucida Sans" pitchFamily="34" charset="0"/>
              </a:rPr>
              <a:t>Sahai</a:t>
            </a:r>
            <a:r>
              <a:rPr lang="en-US" altLang="zh-CN" sz="2400" dirty="0" smtClean="0">
                <a:latin typeface="Lucida Sans" pitchFamily="34" charset="0"/>
              </a:rPr>
              <a:t> proved it.</a:t>
            </a:r>
            <a:endParaRPr lang="zh-CN" altLang="en-US" sz="2400" dirty="0">
              <a:latin typeface="Lucida San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2636912"/>
            <a:ext cx="8229600" cy="13967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CN" sz="9600" dirty="0" smtClean="0">
                <a:latin typeface="Lucida Sans" pitchFamily="34" charset="0"/>
              </a:rPr>
              <a:t>  Thank you!</a:t>
            </a:r>
            <a:endParaRPr lang="zh-CN" altLang="en-US" sz="96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15841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400" dirty="0" err="1" smtClean="0">
                <a:latin typeface="Lucida Sans" pitchFamily="34" charset="0"/>
              </a:rPr>
              <a:t>Goldwasser</a:t>
            </a:r>
            <a:r>
              <a:rPr lang="en-US" altLang="zh-CN" sz="2400" dirty="0" smtClean="0">
                <a:latin typeface="Lucida Sans" pitchFamily="34" charset="0"/>
              </a:rPr>
              <a:t>, </a:t>
            </a:r>
            <a:r>
              <a:rPr lang="en-US" altLang="zh-CN" sz="2400" dirty="0" err="1" smtClean="0">
                <a:latin typeface="Lucida Sans" pitchFamily="34" charset="0"/>
              </a:rPr>
              <a:t>Micali</a:t>
            </a:r>
            <a:r>
              <a:rPr lang="en-US" altLang="zh-CN" sz="2400" dirty="0" smtClean="0">
                <a:latin typeface="Lucida Sans" pitchFamily="34" charset="0"/>
              </a:rPr>
              <a:t> and </a:t>
            </a:r>
            <a:r>
              <a:rPr lang="en-US" altLang="zh-CN" sz="2400" dirty="0" err="1" smtClean="0">
                <a:latin typeface="Lucida Sans" pitchFamily="34" charset="0"/>
              </a:rPr>
              <a:t>Rackoff</a:t>
            </a:r>
            <a:r>
              <a:rPr lang="en-US" altLang="zh-CN" sz="2400" dirty="0" smtClean="0">
                <a:latin typeface="Lucida Sans" pitchFamily="34" charset="0"/>
              </a:rPr>
              <a:t> gave a rigorously algorithmic definitions on zero knowledge and interactive proofs in 1985, the latter was also independently introduced by </a:t>
            </a:r>
            <a:r>
              <a:rPr lang="en-US" altLang="zh-CN" sz="2400" dirty="0" err="1" smtClean="0">
                <a:latin typeface="Lucida Sans" pitchFamily="34" charset="0"/>
              </a:rPr>
              <a:t>Babai</a:t>
            </a:r>
            <a:r>
              <a:rPr lang="en-US" altLang="zh-CN" sz="2400" dirty="0" smtClean="0">
                <a:latin typeface="Lucida Sans" pitchFamily="34" charset="0"/>
              </a:rPr>
              <a:t> in the same year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i="1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5008" y="3501008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2400" dirty="0" smtClean="0">
                <a:latin typeface="Lucida Sans" pitchFamily="34" charset="0"/>
              </a:rPr>
              <a:t>They added two ingredients to the traditional proofs: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87824" y="4509120"/>
            <a:ext cx="37444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0070C0"/>
                </a:solidFill>
                <a:latin typeface="Lucida Sans" pitchFamily="34" charset="0"/>
              </a:rPr>
              <a:t> Interaction</a:t>
            </a:r>
          </a:p>
          <a:p>
            <a:pPr>
              <a:buFont typeface="Arial" pitchFamily="34" charset="0"/>
              <a:buChar char="•"/>
            </a:pPr>
            <a:endParaRPr lang="en-US" altLang="zh-CN" sz="2800" dirty="0" smtClean="0">
              <a:solidFill>
                <a:srgbClr val="0070C0"/>
              </a:solidFill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800" dirty="0" smtClean="0">
                <a:solidFill>
                  <a:srgbClr val="0070C0"/>
                </a:solidFill>
                <a:latin typeface="Lucida Sans" pitchFamily="34" charset="0"/>
              </a:rPr>
              <a:t> Randomness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l"/>
            <a:r>
              <a:rPr lang="en-US" altLang="zh-CN" sz="3200" dirty="0"/>
              <a:t/>
            </a:r>
            <a:br>
              <a:rPr lang="en-US" altLang="zh-CN" sz="3200" dirty="0"/>
            </a:br>
            <a:r>
              <a:rPr lang="en-US" altLang="zh-CN" sz="3200" dirty="0" smtClean="0">
                <a:latin typeface="Lucida Sans" pitchFamily="34" charset="0"/>
              </a:rPr>
              <a:t>Traditional math proof: NP-proof </a:t>
            </a:r>
            <a:r>
              <a:rPr lang="en-US" altLang="zh-CN" sz="3200" dirty="0">
                <a:latin typeface="Lucida Sans" pitchFamily="34" charset="0"/>
              </a:rPr>
              <a:t>system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84784"/>
            <a:ext cx="8229600" cy="2232248"/>
          </a:xfrm>
        </p:spPr>
        <p:txBody>
          <a:bodyPr>
            <a:normAutofit fontScale="92500" lnSpcReduction="20000"/>
          </a:bodyPr>
          <a:lstStyle/>
          <a:p>
            <a:endParaRPr lang="en-US" altLang="zh-CN" dirty="0"/>
          </a:p>
          <a:p>
            <a:pPr>
              <a:buNone/>
            </a:pP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Write a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proof w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for a </a:t>
            </a:r>
            <a:r>
              <a:rPr lang="en-US" altLang="zh-CN" dirty="0" smtClean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theorem X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, send it to the reviewer</a:t>
            </a:r>
            <a:endParaRPr lang="en-US" altLang="zh-CN" dirty="0">
              <a:solidFill>
                <a:schemeClr val="accent2"/>
              </a:solidFill>
              <a:latin typeface="Lucida Sans" pitchFamily="34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CN" dirty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  </a:t>
            </a:r>
            <a:endParaRPr lang="en-US" altLang="zh-CN" dirty="0" smtClean="0">
              <a:solidFill>
                <a:schemeClr val="accent2"/>
              </a:solidFill>
              <a:latin typeface="Lucida Sans" pitchFamily="34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P</a:t>
            </a:r>
            <a:r>
              <a:rPr lang="en-US" altLang="zh-CN" dirty="0" smtClean="0">
                <a:solidFill>
                  <a:schemeClr val="accent2"/>
                </a:solidFill>
                <a:latin typeface="Lucida Sans" pitchFamily="34" charset="0"/>
                <a:sym typeface="Symbol" pitchFamily="18" charset="2"/>
              </a:rPr>
              <a:t>                                   </a:t>
            </a:r>
            <a:r>
              <a:rPr lang="en-US" altLang="zh-CN" dirty="0" smtClean="0">
                <a:latin typeface="Lucida Sans" pitchFamily="34" charset="0"/>
                <a:sym typeface="Symbol" pitchFamily="18" charset="2"/>
              </a:rPr>
              <a:t>V</a:t>
            </a:r>
            <a:endParaRPr lang="en-US" altLang="zh-CN" dirty="0">
              <a:latin typeface="Lucida Sans" pitchFamily="34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zh-CN" dirty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2843808" y="3501008"/>
            <a:ext cx="3313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211960" y="2924944"/>
            <a:ext cx="5762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Lucida Sans" pitchFamily="34" charset="0"/>
                <a:sym typeface="Symbol" pitchFamily="18" charset="2"/>
              </a:rPr>
              <a:t>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4293096"/>
            <a:ext cx="8136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Lucida Sans" pitchFamily="34" charset="0"/>
              </a:rPr>
              <a:t>P: the </a:t>
            </a:r>
            <a:r>
              <a:rPr lang="en-US" altLang="zh-CN" sz="2800" dirty="0" err="1" smtClean="0">
                <a:latin typeface="Lucida Sans" pitchFamily="34" charset="0"/>
              </a:rPr>
              <a:t>prover</a:t>
            </a:r>
            <a:endParaRPr lang="en-US" altLang="zh-CN" sz="2800" dirty="0" smtClean="0">
              <a:latin typeface="Lucida Sans" pitchFamily="34" charset="0"/>
            </a:endParaRPr>
          </a:p>
          <a:p>
            <a:r>
              <a:rPr lang="en-US" altLang="zh-CN" sz="2800" dirty="0" smtClean="0">
                <a:latin typeface="Lucida Sans" pitchFamily="34" charset="0"/>
              </a:rPr>
              <a:t>V: deterministic  polynomial-time verifier</a:t>
            </a:r>
          </a:p>
          <a:p>
            <a:endParaRPr lang="en-US" altLang="zh-CN" sz="2800" dirty="0" smtClean="0">
              <a:latin typeface="Lucida Sans" pitchFamily="34" charset="0"/>
            </a:endParaRPr>
          </a:p>
          <a:p>
            <a:r>
              <a:rPr lang="en-US" altLang="zh-CN" sz="2800" dirty="0" smtClean="0">
                <a:latin typeface="Lucida Sans" pitchFamily="34" charset="0"/>
              </a:rPr>
              <a:t>NP statements: theorem X is a NP statement if   </a:t>
            </a:r>
          </a:p>
          <a:p>
            <a:r>
              <a:rPr lang="en-US" altLang="zh-CN" sz="2800" dirty="0" smtClean="0">
                <a:latin typeface="Lucida Sans" pitchFamily="34" charset="0"/>
              </a:rPr>
              <a:t>                        it has a short proof w</a:t>
            </a:r>
            <a:endParaRPr lang="zh-CN" altLang="en-US" sz="2800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5622" grpId="0" animBg="1"/>
      <p:bldP spid="2562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382000" cy="792162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  <a:ea typeface="幼圆" pitchFamily="49" charset="-122"/>
              </a:rPr>
              <a:t>Zero knowledge interactive proof/argument</a:t>
            </a:r>
            <a:endParaRPr lang="en-US" altLang="zh-CN" sz="28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181600"/>
            <a:ext cx="8077200" cy="914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  <a:sym typeface="Symbol" pitchFamily="18" charset="2"/>
              </a:rPr>
              <a:t>Zero knowledge: 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for all x </a:t>
            </a:r>
            <a:r>
              <a:rPr lang="en-US" altLang="en-US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L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, any V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</a:rPr>
              <a:t>*,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there exists    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                               </a:t>
            </a:r>
            <a:r>
              <a:rPr lang="en-US" altLang="zh-CN" sz="2400" dirty="0" err="1" smtClean="0">
                <a:latin typeface="Lucida Sans" pitchFamily="34" charset="0"/>
                <a:ea typeface="华文细黑" pitchFamily="2" charset="-122"/>
              </a:rPr>
              <a:t>ppt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 S  such that</a:t>
            </a:r>
            <a:endParaRPr lang="zh-CN" altLang="en-US" sz="2400" dirty="0">
              <a:latin typeface="Lucida Sans" pitchFamily="34" charset="0"/>
              <a:ea typeface="华文细黑" pitchFamily="2" charset="-12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zh-CN" altLang="en-US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                     </a:t>
            </a:r>
            <a:r>
              <a:rPr lang="zh-CN" altLang="en-US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          </a:t>
            </a:r>
            <a:r>
              <a:rPr lang="en-US" altLang="zh-CN" sz="2400" dirty="0" err="1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ViewV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*</a:t>
            </a:r>
            <a:r>
              <a:rPr lang="en-US" altLang="he-IL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 &lt;P,V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*</a:t>
            </a:r>
            <a:r>
              <a:rPr lang="en-US" altLang="he-IL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&gt;(x)≈</a:t>
            </a:r>
            <a:r>
              <a:rPr lang="en-US" altLang="he-IL" sz="2400" i="1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 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</a:rPr>
              <a:t>S (</a:t>
            </a:r>
            <a:r>
              <a:rPr lang="en-US" altLang="he-IL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x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)</a:t>
            </a:r>
            <a:endParaRPr lang="en-US" altLang="zh-CN" sz="2400" dirty="0">
              <a:latin typeface="Lucida Sans" pitchFamily="34" charset="0"/>
            </a:endParaRPr>
          </a:p>
        </p:txBody>
      </p:sp>
      <p:sp>
        <p:nvSpPr>
          <p:cNvPr id="3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5035-5DF1-45A3-B5CB-174A199EF916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5807075" y="1379538"/>
            <a:ext cx="1731963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zh-CN" sz="2000" dirty="0">
                <a:latin typeface="Helvetica" pitchFamily="34" charset="0"/>
              </a:rPr>
              <a:t>poly-time</a:t>
            </a:r>
          </a:p>
          <a:p>
            <a:pPr eaLnBrk="0" hangingPunct="0"/>
            <a:r>
              <a:rPr lang="zh-CN" altLang="en-US" sz="2000" dirty="0" smtClean="0">
                <a:latin typeface="Helvetica" pitchFamily="34" charset="0"/>
              </a:rPr>
              <a:t>       </a:t>
            </a:r>
            <a:r>
              <a:rPr lang="en-US" altLang="zh-CN" sz="2000" dirty="0">
                <a:latin typeface="Helvetica" pitchFamily="34" charset="0"/>
              </a:rPr>
              <a:t>V</a:t>
            </a:r>
            <a:endParaRPr lang="en-US" altLang="zh-CN" sz="3200" dirty="0">
              <a:latin typeface="Arial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1333500" y="1363663"/>
            <a:ext cx="2620911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altLang="zh-CN" sz="2000" dirty="0" smtClean="0">
                <a:latin typeface="Helvetica" pitchFamily="34" charset="0"/>
              </a:rPr>
              <a:t>Unbounded/poly-time</a:t>
            </a:r>
          </a:p>
          <a:p>
            <a:pPr eaLnBrk="0" hangingPunct="0"/>
            <a:r>
              <a:rPr lang="en-US" altLang="zh-CN" sz="2000" dirty="0" smtClean="0">
                <a:latin typeface="Helvetica" pitchFamily="34" charset="0"/>
              </a:rPr>
              <a:t>                P</a:t>
            </a:r>
            <a:endParaRPr lang="en-US" altLang="zh-CN" sz="3200" dirty="0">
              <a:latin typeface="Arial" charset="0"/>
            </a:endParaRPr>
          </a:p>
        </p:txBody>
      </p:sp>
      <p:sp>
        <p:nvSpPr>
          <p:cNvPr id="73735" name="Line 7"/>
          <p:cNvSpPr>
            <a:spLocks noChangeShapeType="1"/>
          </p:cNvSpPr>
          <p:nvPr/>
        </p:nvSpPr>
        <p:spPr bwMode="auto">
          <a:xfrm flipH="1">
            <a:off x="3136900" y="23177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73736" name="Picture 8" descr="j0078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160588" y="1997075"/>
            <a:ext cx="838200" cy="1666875"/>
          </a:xfrm>
          <a:prstGeom prst="rect">
            <a:avLst/>
          </a:prstGeom>
          <a:noFill/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145213" y="2093913"/>
            <a:ext cx="722312" cy="1555750"/>
            <a:chOff x="331" y="1372"/>
            <a:chExt cx="455" cy="980"/>
          </a:xfrm>
        </p:grpSpPr>
        <p:sp>
          <p:nvSpPr>
            <p:cNvPr id="73738" name="AutoShape 10"/>
            <p:cNvSpPr>
              <a:spLocks noChangeAspect="1" noChangeArrowheads="1" noTextEdit="1"/>
            </p:cNvSpPr>
            <p:nvPr/>
          </p:nvSpPr>
          <p:spPr bwMode="auto">
            <a:xfrm flipH="1">
              <a:off x="331" y="1372"/>
              <a:ext cx="455" cy="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 flipH="1">
              <a:off x="331" y="1448"/>
              <a:ext cx="454" cy="904"/>
              <a:chOff x="332" y="1448"/>
              <a:chExt cx="454" cy="904"/>
            </a:xfrm>
          </p:grpSpPr>
          <p:sp>
            <p:nvSpPr>
              <p:cNvPr id="73740" name="Freeform 12"/>
              <p:cNvSpPr>
                <a:spLocks/>
              </p:cNvSpPr>
              <p:nvPr/>
            </p:nvSpPr>
            <p:spPr bwMode="auto">
              <a:xfrm>
                <a:off x="476" y="1499"/>
                <a:ext cx="178" cy="197"/>
              </a:xfrm>
              <a:custGeom>
                <a:avLst/>
                <a:gdLst/>
                <a:ahLst/>
                <a:cxnLst>
                  <a:cxn ang="0">
                    <a:pos x="278" y="136"/>
                  </a:cxn>
                  <a:cxn ang="0">
                    <a:pos x="231" y="76"/>
                  </a:cxn>
                  <a:cxn ang="0">
                    <a:pos x="166" y="30"/>
                  </a:cxn>
                  <a:cxn ang="0">
                    <a:pos x="108" y="0"/>
                  </a:cxn>
                  <a:cxn ang="0">
                    <a:pos x="61" y="8"/>
                  </a:cxn>
                  <a:cxn ang="0">
                    <a:pos x="27" y="42"/>
                  </a:cxn>
                  <a:cxn ang="0">
                    <a:pos x="0" y="144"/>
                  </a:cxn>
                  <a:cxn ang="0">
                    <a:pos x="11" y="262"/>
                  </a:cxn>
                  <a:cxn ang="0">
                    <a:pos x="39" y="376"/>
                  </a:cxn>
                  <a:cxn ang="0">
                    <a:pos x="69" y="463"/>
                  </a:cxn>
                  <a:cxn ang="0">
                    <a:pos x="128" y="554"/>
                  </a:cxn>
                  <a:cxn ang="0">
                    <a:pos x="178" y="592"/>
                  </a:cxn>
                  <a:cxn ang="0">
                    <a:pos x="247" y="592"/>
                  </a:cxn>
                  <a:cxn ang="0">
                    <a:pos x="317" y="566"/>
                  </a:cxn>
                  <a:cxn ang="0">
                    <a:pos x="352" y="501"/>
                  </a:cxn>
                  <a:cxn ang="0">
                    <a:pos x="370" y="418"/>
                  </a:cxn>
                  <a:cxn ang="0">
                    <a:pos x="363" y="315"/>
                  </a:cxn>
                  <a:cxn ang="0">
                    <a:pos x="525" y="327"/>
                  </a:cxn>
                  <a:cxn ang="0">
                    <a:pos x="534" y="281"/>
                  </a:cxn>
                  <a:cxn ang="0">
                    <a:pos x="348" y="262"/>
                  </a:cxn>
                  <a:cxn ang="0">
                    <a:pos x="301" y="156"/>
                  </a:cxn>
                  <a:cxn ang="0">
                    <a:pos x="278" y="136"/>
                  </a:cxn>
                </a:cxnLst>
                <a:rect l="0" t="0" r="r" b="b"/>
                <a:pathLst>
                  <a:path w="534" h="592">
                    <a:moveTo>
                      <a:pt x="278" y="136"/>
                    </a:moveTo>
                    <a:lnTo>
                      <a:pt x="231" y="76"/>
                    </a:lnTo>
                    <a:lnTo>
                      <a:pt x="166" y="30"/>
                    </a:lnTo>
                    <a:lnTo>
                      <a:pt x="108" y="0"/>
                    </a:lnTo>
                    <a:lnTo>
                      <a:pt x="61" y="8"/>
                    </a:lnTo>
                    <a:lnTo>
                      <a:pt x="27" y="42"/>
                    </a:lnTo>
                    <a:lnTo>
                      <a:pt x="0" y="144"/>
                    </a:lnTo>
                    <a:lnTo>
                      <a:pt x="11" y="262"/>
                    </a:lnTo>
                    <a:lnTo>
                      <a:pt x="39" y="376"/>
                    </a:lnTo>
                    <a:lnTo>
                      <a:pt x="69" y="463"/>
                    </a:lnTo>
                    <a:lnTo>
                      <a:pt x="128" y="554"/>
                    </a:lnTo>
                    <a:lnTo>
                      <a:pt x="178" y="592"/>
                    </a:lnTo>
                    <a:lnTo>
                      <a:pt x="247" y="592"/>
                    </a:lnTo>
                    <a:lnTo>
                      <a:pt x="317" y="566"/>
                    </a:lnTo>
                    <a:lnTo>
                      <a:pt x="352" y="501"/>
                    </a:lnTo>
                    <a:lnTo>
                      <a:pt x="370" y="418"/>
                    </a:lnTo>
                    <a:lnTo>
                      <a:pt x="363" y="315"/>
                    </a:lnTo>
                    <a:lnTo>
                      <a:pt x="525" y="327"/>
                    </a:lnTo>
                    <a:lnTo>
                      <a:pt x="534" y="281"/>
                    </a:lnTo>
                    <a:lnTo>
                      <a:pt x="348" y="262"/>
                    </a:lnTo>
                    <a:lnTo>
                      <a:pt x="301" y="156"/>
                    </a:lnTo>
                    <a:lnTo>
                      <a:pt x="278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1" name="Freeform 13"/>
              <p:cNvSpPr>
                <a:spLocks/>
              </p:cNvSpPr>
              <p:nvPr/>
            </p:nvSpPr>
            <p:spPr bwMode="auto">
              <a:xfrm>
                <a:off x="332" y="1448"/>
                <a:ext cx="204" cy="316"/>
              </a:xfrm>
              <a:custGeom>
                <a:avLst/>
                <a:gdLst/>
                <a:ahLst/>
                <a:cxnLst>
                  <a:cxn ang="0">
                    <a:pos x="359" y="22"/>
                  </a:cxn>
                  <a:cxn ang="0">
                    <a:pos x="436" y="0"/>
                  </a:cxn>
                  <a:cxn ang="0">
                    <a:pos x="497" y="3"/>
                  </a:cxn>
                  <a:cxn ang="0">
                    <a:pos x="544" y="37"/>
                  </a:cxn>
                  <a:cxn ang="0">
                    <a:pos x="576" y="91"/>
                  </a:cxn>
                  <a:cxn ang="0">
                    <a:pos x="564" y="147"/>
                  </a:cxn>
                  <a:cxn ang="0">
                    <a:pos x="521" y="147"/>
                  </a:cxn>
                  <a:cxn ang="0">
                    <a:pos x="532" y="101"/>
                  </a:cxn>
                  <a:cxn ang="0">
                    <a:pos x="497" y="61"/>
                  </a:cxn>
                  <a:cxn ang="0">
                    <a:pos x="464" y="45"/>
                  </a:cxn>
                  <a:cxn ang="0">
                    <a:pos x="405" y="61"/>
                  </a:cxn>
                  <a:cxn ang="0">
                    <a:pos x="429" y="106"/>
                  </a:cxn>
                  <a:cxn ang="0">
                    <a:pos x="436" y="147"/>
                  </a:cxn>
                  <a:cxn ang="0">
                    <a:pos x="429" y="182"/>
                  </a:cxn>
                  <a:cxn ang="0">
                    <a:pos x="370" y="197"/>
                  </a:cxn>
                  <a:cxn ang="0">
                    <a:pos x="308" y="185"/>
                  </a:cxn>
                  <a:cxn ang="0">
                    <a:pos x="297" y="159"/>
                  </a:cxn>
                  <a:cxn ang="0">
                    <a:pos x="231" y="231"/>
                  </a:cxn>
                  <a:cxn ang="0">
                    <a:pos x="193" y="310"/>
                  </a:cxn>
                  <a:cxn ang="0">
                    <a:pos x="139" y="413"/>
                  </a:cxn>
                  <a:cxn ang="0">
                    <a:pos x="104" y="504"/>
                  </a:cxn>
                  <a:cxn ang="0">
                    <a:pos x="89" y="592"/>
                  </a:cxn>
                  <a:cxn ang="0">
                    <a:pos x="101" y="638"/>
                  </a:cxn>
                  <a:cxn ang="0">
                    <a:pos x="163" y="695"/>
                  </a:cxn>
                  <a:cxn ang="0">
                    <a:pos x="290" y="744"/>
                  </a:cxn>
                  <a:cxn ang="0">
                    <a:pos x="359" y="766"/>
                  </a:cxn>
                  <a:cxn ang="0">
                    <a:pos x="429" y="778"/>
                  </a:cxn>
                  <a:cxn ang="0">
                    <a:pos x="532" y="820"/>
                  </a:cxn>
                  <a:cxn ang="0">
                    <a:pos x="609" y="847"/>
                  </a:cxn>
                  <a:cxn ang="0">
                    <a:pos x="614" y="899"/>
                  </a:cxn>
                  <a:cxn ang="0">
                    <a:pos x="576" y="938"/>
                  </a:cxn>
                  <a:cxn ang="0">
                    <a:pos x="529" y="949"/>
                  </a:cxn>
                  <a:cxn ang="0">
                    <a:pos x="459" y="914"/>
                  </a:cxn>
                  <a:cxn ang="0">
                    <a:pos x="297" y="831"/>
                  </a:cxn>
                  <a:cxn ang="0">
                    <a:pos x="163" y="774"/>
                  </a:cxn>
                  <a:cxn ang="0">
                    <a:pos x="69" y="710"/>
                  </a:cxn>
                  <a:cxn ang="0">
                    <a:pos x="7" y="653"/>
                  </a:cxn>
                  <a:cxn ang="0">
                    <a:pos x="0" y="584"/>
                  </a:cxn>
                  <a:cxn ang="0">
                    <a:pos x="34" y="493"/>
                  </a:cxn>
                  <a:cxn ang="0">
                    <a:pos x="104" y="356"/>
                  </a:cxn>
                  <a:cxn ang="0">
                    <a:pos x="170" y="243"/>
                  </a:cxn>
                  <a:cxn ang="0">
                    <a:pos x="251" y="125"/>
                  </a:cxn>
                  <a:cxn ang="0">
                    <a:pos x="313" y="56"/>
                  </a:cxn>
                  <a:cxn ang="0">
                    <a:pos x="390" y="22"/>
                  </a:cxn>
                  <a:cxn ang="0">
                    <a:pos x="359" y="22"/>
                  </a:cxn>
                </a:cxnLst>
                <a:rect l="0" t="0" r="r" b="b"/>
                <a:pathLst>
                  <a:path w="614" h="949">
                    <a:moveTo>
                      <a:pt x="359" y="22"/>
                    </a:moveTo>
                    <a:lnTo>
                      <a:pt x="436" y="0"/>
                    </a:lnTo>
                    <a:lnTo>
                      <a:pt x="497" y="3"/>
                    </a:lnTo>
                    <a:lnTo>
                      <a:pt x="544" y="37"/>
                    </a:lnTo>
                    <a:lnTo>
                      <a:pt x="576" y="91"/>
                    </a:lnTo>
                    <a:lnTo>
                      <a:pt x="564" y="147"/>
                    </a:lnTo>
                    <a:lnTo>
                      <a:pt x="521" y="147"/>
                    </a:lnTo>
                    <a:lnTo>
                      <a:pt x="532" y="101"/>
                    </a:lnTo>
                    <a:lnTo>
                      <a:pt x="497" y="61"/>
                    </a:lnTo>
                    <a:lnTo>
                      <a:pt x="464" y="45"/>
                    </a:lnTo>
                    <a:lnTo>
                      <a:pt x="405" y="61"/>
                    </a:lnTo>
                    <a:lnTo>
                      <a:pt x="429" y="106"/>
                    </a:lnTo>
                    <a:lnTo>
                      <a:pt x="436" y="147"/>
                    </a:lnTo>
                    <a:lnTo>
                      <a:pt x="429" y="182"/>
                    </a:lnTo>
                    <a:lnTo>
                      <a:pt x="370" y="197"/>
                    </a:lnTo>
                    <a:lnTo>
                      <a:pt x="308" y="185"/>
                    </a:lnTo>
                    <a:lnTo>
                      <a:pt x="297" y="159"/>
                    </a:lnTo>
                    <a:lnTo>
                      <a:pt x="231" y="231"/>
                    </a:lnTo>
                    <a:lnTo>
                      <a:pt x="193" y="310"/>
                    </a:lnTo>
                    <a:lnTo>
                      <a:pt x="139" y="413"/>
                    </a:lnTo>
                    <a:lnTo>
                      <a:pt x="104" y="504"/>
                    </a:lnTo>
                    <a:lnTo>
                      <a:pt x="89" y="592"/>
                    </a:lnTo>
                    <a:lnTo>
                      <a:pt x="101" y="638"/>
                    </a:lnTo>
                    <a:lnTo>
                      <a:pt x="163" y="695"/>
                    </a:lnTo>
                    <a:lnTo>
                      <a:pt x="290" y="744"/>
                    </a:lnTo>
                    <a:lnTo>
                      <a:pt x="359" y="766"/>
                    </a:lnTo>
                    <a:lnTo>
                      <a:pt x="429" y="778"/>
                    </a:lnTo>
                    <a:lnTo>
                      <a:pt x="532" y="820"/>
                    </a:lnTo>
                    <a:lnTo>
                      <a:pt x="609" y="847"/>
                    </a:lnTo>
                    <a:lnTo>
                      <a:pt x="614" y="899"/>
                    </a:lnTo>
                    <a:lnTo>
                      <a:pt x="576" y="938"/>
                    </a:lnTo>
                    <a:lnTo>
                      <a:pt x="529" y="949"/>
                    </a:lnTo>
                    <a:lnTo>
                      <a:pt x="459" y="914"/>
                    </a:lnTo>
                    <a:lnTo>
                      <a:pt x="297" y="831"/>
                    </a:lnTo>
                    <a:lnTo>
                      <a:pt x="163" y="774"/>
                    </a:lnTo>
                    <a:lnTo>
                      <a:pt x="69" y="710"/>
                    </a:lnTo>
                    <a:lnTo>
                      <a:pt x="7" y="653"/>
                    </a:lnTo>
                    <a:lnTo>
                      <a:pt x="0" y="584"/>
                    </a:lnTo>
                    <a:lnTo>
                      <a:pt x="34" y="493"/>
                    </a:lnTo>
                    <a:lnTo>
                      <a:pt x="104" y="356"/>
                    </a:lnTo>
                    <a:lnTo>
                      <a:pt x="170" y="243"/>
                    </a:lnTo>
                    <a:lnTo>
                      <a:pt x="251" y="125"/>
                    </a:lnTo>
                    <a:lnTo>
                      <a:pt x="313" y="56"/>
                    </a:lnTo>
                    <a:lnTo>
                      <a:pt x="390" y="22"/>
                    </a:lnTo>
                    <a:lnTo>
                      <a:pt x="35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2" name="Freeform 14"/>
              <p:cNvSpPr>
                <a:spLocks/>
              </p:cNvSpPr>
              <p:nvPr/>
            </p:nvSpPr>
            <p:spPr bwMode="auto">
              <a:xfrm>
                <a:off x="525" y="1710"/>
                <a:ext cx="107" cy="297"/>
              </a:xfrm>
              <a:custGeom>
                <a:avLst/>
                <a:gdLst/>
                <a:ahLst/>
                <a:cxnLst>
                  <a:cxn ang="0">
                    <a:pos x="20" y="69"/>
                  </a:cxn>
                  <a:cxn ang="0">
                    <a:pos x="32" y="23"/>
                  </a:cxn>
                  <a:cxn ang="0">
                    <a:pos x="82" y="0"/>
                  </a:cxn>
                  <a:cxn ang="0">
                    <a:pos x="127" y="0"/>
                  </a:cxn>
                  <a:cxn ang="0">
                    <a:pos x="186" y="34"/>
                  </a:cxn>
                  <a:cxn ang="0">
                    <a:pos x="240" y="115"/>
                  </a:cxn>
                  <a:cxn ang="0">
                    <a:pos x="279" y="197"/>
                  </a:cxn>
                  <a:cxn ang="0">
                    <a:pos x="298" y="311"/>
                  </a:cxn>
                  <a:cxn ang="0">
                    <a:pos x="314" y="444"/>
                  </a:cxn>
                  <a:cxn ang="0">
                    <a:pos x="321" y="572"/>
                  </a:cxn>
                  <a:cxn ang="0">
                    <a:pos x="321" y="739"/>
                  </a:cxn>
                  <a:cxn ang="0">
                    <a:pos x="298" y="842"/>
                  </a:cxn>
                  <a:cxn ang="0">
                    <a:pos x="256" y="880"/>
                  </a:cxn>
                  <a:cxn ang="0">
                    <a:pos x="182" y="891"/>
                  </a:cxn>
                  <a:cxn ang="0">
                    <a:pos x="105" y="888"/>
                  </a:cxn>
                  <a:cxn ang="0">
                    <a:pos x="65" y="842"/>
                  </a:cxn>
                  <a:cxn ang="0">
                    <a:pos x="43" y="763"/>
                  </a:cxn>
                  <a:cxn ang="0">
                    <a:pos x="23" y="683"/>
                  </a:cxn>
                  <a:cxn ang="0">
                    <a:pos x="8" y="539"/>
                  </a:cxn>
                  <a:cxn ang="0">
                    <a:pos x="0" y="376"/>
                  </a:cxn>
                  <a:cxn ang="0">
                    <a:pos x="0" y="186"/>
                  </a:cxn>
                  <a:cxn ang="0">
                    <a:pos x="20" y="103"/>
                  </a:cxn>
                  <a:cxn ang="0">
                    <a:pos x="20" y="69"/>
                  </a:cxn>
                </a:cxnLst>
                <a:rect l="0" t="0" r="r" b="b"/>
                <a:pathLst>
                  <a:path w="321" h="891">
                    <a:moveTo>
                      <a:pt x="20" y="69"/>
                    </a:moveTo>
                    <a:lnTo>
                      <a:pt x="32" y="23"/>
                    </a:lnTo>
                    <a:lnTo>
                      <a:pt x="82" y="0"/>
                    </a:lnTo>
                    <a:lnTo>
                      <a:pt x="127" y="0"/>
                    </a:lnTo>
                    <a:lnTo>
                      <a:pt x="186" y="34"/>
                    </a:lnTo>
                    <a:lnTo>
                      <a:pt x="240" y="115"/>
                    </a:lnTo>
                    <a:lnTo>
                      <a:pt x="279" y="197"/>
                    </a:lnTo>
                    <a:lnTo>
                      <a:pt x="298" y="311"/>
                    </a:lnTo>
                    <a:lnTo>
                      <a:pt x="314" y="444"/>
                    </a:lnTo>
                    <a:lnTo>
                      <a:pt x="321" y="572"/>
                    </a:lnTo>
                    <a:lnTo>
                      <a:pt x="321" y="739"/>
                    </a:lnTo>
                    <a:lnTo>
                      <a:pt x="298" y="842"/>
                    </a:lnTo>
                    <a:lnTo>
                      <a:pt x="256" y="880"/>
                    </a:lnTo>
                    <a:lnTo>
                      <a:pt x="182" y="891"/>
                    </a:lnTo>
                    <a:lnTo>
                      <a:pt x="105" y="888"/>
                    </a:lnTo>
                    <a:lnTo>
                      <a:pt x="65" y="842"/>
                    </a:lnTo>
                    <a:lnTo>
                      <a:pt x="43" y="763"/>
                    </a:lnTo>
                    <a:lnTo>
                      <a:pt x="23" y="683"/>
                    </a:lnTo>
                    <a:lnTo>
                      <a:pt x="8" y="539"/>
                    </a:lnTo>
                    <a:lnTo>
                      <a:pt x="0" y="376"/>
                    </a:lnTo>
                    <a:lnTo>
                      <a:pt x="0" y="186"/>
                    </a:lnTo>
                    <a:lnTo>
                      <a:pt x="20" y="103"/>
                    </a:lnTo>
                    <a:lnTo>
                      <a:pt x="20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3" name="Freeform 15"/>
              <p:cNvSpPr>
                <a:spLocks/>
              </p:cNvSpPr>
              <p:nvPr/>
            </p:nvSpPr>
            <p:spPr bwMode="auto">
              <a:xfrm>
                <a:off x="574" y="1719"/>
                <a:ext cx="163" cy="22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127" y="11"/>
                  </a:cxn>
                  <a:cxn ang="0">
                    <a:pos x="231" y="30"/>
                  </a:cxn>
                  <a:cxn ang="0">
                    <a:pos x="340" y="91"/>
                  </a:cxn>
                  <a:cxn ang="0">
                    <a:pos x="417" y="136"/>
                  </a:cxn>
                  <a:cxn ang="0">
                    <a:pos x="467" y="202"/>
                  </a:cxn>
                  <a:cxn ang="0">
                    <a:pos x="490" y="239"/>
                  </a:cxn>
                  <a:cxn ang="0">
                    <a:pos x="444" y="350"/>
                  </a:cxn>
                  <a:cxn ang="0">
                    <a:pos x="370" y="418"/>
                  </a:cxn>
                  <a:cxn ang="0">
                    <a:pos x="281" y="467"/>
                  </a:cxn>
                  <a:cxn ang="0">
                    <a:pos x="235" y="497"/>
                  </a:cxn>
                  <a:cxn ang="0">
                    <a:pos x="154" y="512"/>
                  </a:cxn>
                  <a:cxn ang="0">
                    <a:pos x="151" y="543"/>
                  </a:cxn>
                  <a:cxn ang="0">
                    <a:pos x="213" y="570"/>
                  </a:cxn>
                  <a:cxn ang="0">
                    <a:pos x="301" y="593"/>
                  </a:cxn>
                  <a:cxn ang="0">
                    <a:pos x="385" y="638"/>
                  </a:cxn>
                  <a:cxn ang="0">
                    <a:pos x="351" y="672"/>
                  </a:cxn>
                  <a:cxn ang="0">
                    <a:pos x="316" y="684"/>
                  </a:cxn>
                  <a:cxn ang="0">
                    <a:pos x="266" y="634"/>
                  </a:cxn>
                  <a:cxn ang="0">
                    <a:pos x="189" y="603"/>
                  </a:cxn>
                  <a:cxn ang="0">
                    <a:pos x="127" y="581"/>
                  </a:cxn>
                  <a:cxn ang="0">
                    <a:pos x="127" y="536"/>
                  </a:cxn>
                  <a:cxn ang="0">
                    <a:pos x="139" y="487"/>
                  </a:cxn>
                  <a:cxn ang="0">
                    <a:pos x="178" y="467"/>
                  </a:cxn>
                  <a:cxn ang="0">
                    <a:pos x="301" y="418"/>
                  </a:cxn>
                  <a:cxn ang="0">
                    <a:pos x="370" y="342"/>
                  </a:cxn>
                  <a:cxn ang="0">
                    <a:pos x="420" y="262"/>
                  </a:cxn>
                  <a:cxn ang="0">
                    <a:pos x="409" y="224"/>
                  </a:cxn>
                  <a:cxn ang="0">
                    <a:pos x="370" y="178"/>
                  </a:cxn>
                  <a:cxn ang="0">
                    <a:pos x="278" y="114"/>
                  </a:cxn>
                  <a:cxn ang="0">
                    <a:pos x="166" y="91"/>
                  </a:cxn>
                  <a:cxn ang="0">
                    <a:pos x="92" y="87"/>
                  </a:cxn>
                  <a:cxn ang="0">
                    <a:pos x="27" y="87"/>
                  </a:cxn>
                  <a:cxn ang="0">
                    <a:pos x="0" y="45"/>
                  </a:cxn>
                  <a:cxn ang="0">
                    <a:pos x="27" y="0"/>
                  </a:cxn>
                </a:cxnLst>
                <a:rect l="0" t="0" r="r" b="b"/>
                <a:pathLst>
                  <a:path w="490" h="684">
                    <a:moveTo>
                      <a:pt x="27" y="0"/>
                    </a:moveTo>
                    <a:lnTo>
                      <a:pt x="127" y="11"/>
                    </a:lnTo>
                    <a:lnTo>
                      <a:pt x="231" y="30"/>
                    </a:lnTo>
                    <a:lnTo>
                      <a:pt x="340" y="91"/>
                    </a:lnTo>
                    <a:lnTo>
                      <a:pt x="417" y="136"/>
                    </a:lnTo>
                    <a:lnTo>
                      <a:pt x="467" y="202"/>
                    </a:lnTo>
                    <a:lnTo>
                      <a:pt x="490" y="239"/>
                    </a:lnTo>
                    <a:lnTo>
                      <a:pt x="444" y="350"/>
                    </a:lnTo>
                    <a:lnTo>
                      <a:pt x="370" y="418"/>
                    </a:lnTo>
                    <a:lnTo>
                      <a:pt x="281" y="467"/>
                    </a:lnTo>
                    <a:lnTo>
                      <a:pt x="235" y="497"/>
                    </a:lnTo>
                    <a:lnTo>
                      <a:pt x="154" y="512"/>
                    </a:lnTo>
                    <a:lnTo>
                      <a:pt x="151" y="543"/>
                    </a:lnTo>
                    <a:lnTo>
                      <a:pt x="213" y="570"/>
                    </a:lnTo>
                    <a:lnTo>
                      <a:pt x="301" y="593"/>
                    </a:lnTo>
                    <a:lnTo>
                      <a:pt x="385" y="638"/>
                    </a:lnTo>
                    <a:lnTo>
                      <a:pt x="351" y="672"/>
                    </a:lnTo>
                    <a:lnTo>
                      <a:pt x="316" y="684"/>
                    </a:lnTo>
                    <a:lnTo>
                      <a:pt x="266" y="634"/>
                    </a:lnTo>
                    <a:lnTo>
                      <a:pt x="189" y="603"/>
                    </a:lnTo>
                    <a:lnTo>
                      <a:pt x="127" y="581"/>
                    </a:lnTo>
                    <a:lnTo>
                      <a:pt x="127" y="536"/>
                    </a:lnTo>
                    <a:lnTo>
                      <a:pt x="139" y="487"/>
                    </a:lnTo>
                    <a:lnTo>
                      <a:pt x="178" y="467"/>
                    </a:lnTo>
                    <a:lnTo>
                      <a:pt x="301" y="418"/>
                    </a:lnTo>
                    <a:lnTo>
                      <a:pt x="370" y="342"/>
                    </a:lnTo>
                    <a:lnTo>
                      <a:pt x="420" y="262"/>
                    </a:lnTo>
                    <a:lnTo>
                      <a:pt x="409" y="224"/>
                    </a:lnTo>
                    <a:lnTo>
                      <a:pt x="370" y="178"/>
                    </a:lnTo>
                    <a:lnTo>
                      <a:pt x="278" y="114"/>
                    </a:lnTo>
                    <a:lnTo>
                      <a:pt x="166" y="91"/>
                    </a:lnTo>
                    <a:lnTo>
                      <a:pt x="92" y="87"/>
                    </a:lnTo>
                    <a:lnTo>
                      <a:pt x="27" y="87"/>
                    </a:lnTo>
                    <a:lnTo>
                      <a:pt x="0" y="4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4" name="Freeform 16"/>
              <p:cNvSpPr>
                <a:spLocks/>
              </p:cNvSpPr>
              <p:nvPr/>
            </p:nvSpPr>
            <p:spPr bwMode="auto">
              <a:xfrm>
                <a:off x="587" y="1977"/>
                <a:ext cx="199" cy="369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15" y="0"/>
                  </a:cxn>
                  <a:cxn ang="0">
                    <a:pos x="0" y="80"/>
                  </a:cxn>
                  <a:cxn ang="0">
                    <a:pos x="38" y="126"/>
                  </a:cxn>
                  <a:cxn ang="0">
                    <a:pos x="162" y="236"/>
                  </a:cxn>
                  <a:cxn ang="0">
                    <a:pos x="270" y="376"/>
                  </a:cxn>
                  <a:cxn ang="0">
                    <a:pos x="340" y="521"/>
                  </a:cxn>
                  <a:cxn ang="0">
                    <a:pos x="351" y="616"/>
                  </a:cxn>
                  <a:cxn ang="0">
                    <a:pos x="347" y="685"/>
                  </a:cxn>
                  <a:cxn ang="0">
                    <a:pos x="317" y="840"/>
                  </a:cxn>
                  <a:cxn ang="0">
                    <a:pos x="277" y="966"/>
                  </a:cxn>
                  <a:cxn ang="0">
                    <a:pos x="244" y="1039"/>
                  </a:cxn>
                  <a:cxn ang="0">
                    <a:pos x="235" y="1084"/>
                  </a:cxn>
                  <a:cxn ang="0">
                    <a:pos x="270" y="1084"/>
                  </a:cxn>
                  <a:cxn ang="0">
                    <a:pos x="324" y="1069"/>
                  </a:cxn>
                  <a:cxn ang="0">
                    <a:pos x="340" y="1072"/>
                  </a:cxn>
                  <a:cxn ang="0">
                    <a:pos x="452" y="1079"/>
                  </a:cxn>
                  <a:cxn ang="0">
                    <a:pos x="538" y="1106"/>
                  </a:cxn>
                  <a:cxn ang="0">
                    <a:pos x="568" y="1091"/>
                  </a:cxn>
                  <a:cxn ang="0">
                    <a:pos x="596" y="1034"/>
                  </a:cxn>
                  <a:cxn ang="0">
                    <a:pos x="568" y="1004"/>
                  </a:cxn>
                  <a:cxn ang="0">
                    <a:pos x="441" y="1000"/>
                  </a:cxn>
                  <a:cxn ang="0">
                    <a:pos x="351" y="1012"/>
                  </a:cxn>
                  <a:cxn ang="0">
                    <a:pos x="305" y="1034"/>
                  </a:cxn>
                  <a:cxn ang="0">
                    <a:pos x="312" y="981"/>
                  </a:cxn>
                  <a:cxn ang="0">
                    <a:pos x="359" y="901"/>
                  </a:cxn>
                  <a:cxn ang="0">
                    <a:pos x="398" y="776"/>
                  </a:cxn>
                  <a:cxn ang="0">
                    <a:pos x="429" y="669"/>
                  </a:cxn>
                  <a:cxn ang="0">
                    <a:pos x="406" y="548"/>
                  </a:cxn>
                  <a:cxn ang="0">
                    <a:pos x="371" y="418"/>
                  </a:cxn>
                  <a:cxn ang="0">
                    <a:pos x="301" y="270"/>
                  </a:cxn>
                  <a:cxn ang="0">
                    <a:pos x="200" y="133"/>
                  </a:cxn>
                  <a:cxn ang="0">
                    <a:pos x="115" y="34"/>
                  </a:cxn>
                  <a:cxn ang="0">
                    <a:pos x="69" y="0"/>
                  </a:cxn>
                </a:cxnLst>
                <a:rect l="0" t="0" r="r" b="b"/>
                <a:pathLst>
                  <a:path w="596" h="1106">
                    <a:moveTo>
                      <a:pt x="69" y="0"/>
                    </a:moveTo>
                    <a:lnTo>
                      <a:pt x="15" y="0"/>
                    </a:lnTo>
                    <a:lnTo>
                      <a:pt x="0" y="80"/>
                    </a:lnTo>
                    <a:lnTo>
                      <a:pt x="38" y="126"/>
                    </a:lnTo>
                    <a:lnTo>
                      <a:pt x="162" y="236"/>
                    </a:lnTo>
                    <a:lnTo>
                      <a:pt x="270" y="376"/>
                    </a:lnTo>
                    <a:lnTo>
                      <a:pt x="340" y="521"/>
                    </a:lnTo>
                    <a:lnTo>
                      <a:pt x="351" y="616"/>
                    </a:lnTo>
                    <a:lnTo>
                      <a:pt x="347" y="685"/>
                    </a:lnTo>
                    <a:lnTo>
                      <a:pt x="317" y="840"/>
                    </a:lnTo>
                    <a:lnTo>
                      <a:pt x="277" y="966"/>
                    </a:lnTo>
                    <a:lnTo>
                      <a:pt x="244" y="1039"/>
                    </a:lnTo>
                    <a:lnTo>
                      <a:pt x="235" y="1084"/>
                    </a:lnTo>
                    <a:lnTo>
                      <a:pt x="270" y="1084"/>
                    </a:lnTo>
                    <a:lnTo>
                      <a:pt x="324" y="1069"/>
                    </a:lnTo>
                    <a:lnTo>
                      <a:pt x="340" y="1072"/>
                    </a:lnTo>
                    <a:lnTo>
                      <a:pt x="452" y="1079"/>
                    </a:lnTo>
                    <a:lnTo>
                      <a:pt x="538" y="1106"/>
                    </a:lnTo>
                    <a:lnTo>
                      <a:pt x="568" y="1091"/>
                    </a:lnTo>
                    <a:lnTo>
                      <a:pt x="596" y="1034"/>
                    </a:lnTo>
                    <a:lnTo>
                      <a:pt x="568" y="1004"/>
                    </a:lnTo>
                    <a:lnTo>
                      <a:pt x="441" y="1000"/>
                    </a:lnTo>
                    <a:lnTo>
                      <a:pt x="351" y="1012"/>
                    </a:lnTo>
                    <a:lnTo>
                      <a:pt x="305" y="1034"/>
                    </a:lnTo>
                    <a:lnTo>
                      <a:pt x="312" y="981"/>
                    </a:lnTo>
                    <a:lnTo>
                      <a:pt x="359" y="901"/>
                    </a:lnTo>
                    <a:lnTo>
                      <a:pt x="398" y="776"/>
                    </a:lnTo>
                    <a:lnTo>
                      <a:pt x="429" y="669"/>
                    </a:lnTo>
                    <a:lnTo>
                      <a:pt x="406" y="548"/>
                    </a:lnTo>
                    <a:lnTo>
                      <a:pt x="371" y="418"/>
                    </a:lnTo>
                    <a:lnTo>
                      <a:pt x="301" y="270"/>
                    </a:lnTo>
                    <a:lnTo>
                      <a:pt x="200" y="133"/>
                    </a:lnTo>
                    <a:lnTo>
                      <a:pt x="115" y="34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5" name="Freeform 17"/>
              <p:cNvSpPr>
                <a:spLocks/>
              </p:cNvSpPr>
              <p:nvPr/>
            </p:nvSpPr>
            <p:spPr bwMode="auto">
              <a:xfrm>
                <a:off x="462" y="1976"/>
                <a:ext cx="134" cy="376"/>
              </a:xfrm>
              <a:custGeom>
                <a:avLst/>
                <a:gdLst/>
                <a:ahLst/>
                <a:cxnLst>
                  <a:cxn ang="0">
                    <a:pos x="278" y="0"/>
                  </a:cxn>
                  <a:cxn ang="0">
                    <a:pos x="228" y="106"/>
                  </a:cxn>
                  <a:cxn ang="0">
                    <a:pos x="193" y="261"/>
                  </a:cxn>
                  <a:cxn ang="0">
                    <a:pos x="151" y="433"/>
                  </a:cxn>
                  <a:cxn ang="0">
                    <a:pos x="112" y="607"/>
                  </a:cxn>
                  <a:cxn ang="0">
                    <a:pos x="112" y="671"/>
                  </a:cxn>
                  <a:cxn ang="0">
                    <a:pos x="151" y="786"/>
                  </a:cxn>
                  <a:cxn ang="0">
                    <a:pos x="204" y="847"/>
                  </a:cxn>
                  <a:cxn ang="0">
                    <a:pos x="255" y="923"/>
                  </a:cxn>
                  <a:cxn ang="0">
                    <a:pos x="290" y="979"/>
                  </a:cxn>
                  <a:cxn ang="0">
                    <a:pos x="274" y="1006"/>
                  </a:cxn>
                  <a:cxn ang="0">
                    <a:pos x="186" y="1017"/>
                  </a:cxn>
                  <a:cxn ang="0">
                    <a:pos x="42" y="1039"/>
                  </a:cxn>
                  <a:cxn ang="0">
                    <a:pos x="0" y="1074"/>
                  </a:cxn>
                  <a:cxn ang="0">
                    <a:pos x="35" y="1105"/>
                  </a:cxn>
                  <a:cxn ang="0">
                    <a:pos x="116" y="1127"/>
                  </a:cxn>
                  <a:cxn ang="0">
                    <a:pos x="209" y="1081"/>
                  </a:cxn>
                  <a:cxn ang="0">
                    <a:pos x="278" y="1051"/>
                  </a:cxn>
                  <a:cxn ang="0">
                    <a:pos x="367" y="1039"/>
                  </a:cxn>
                  <a:cxn ang="0">
                    <a:pos x="402" y="1029"/>
                  </a:cxn>
                  <a:cxn ang="0">
                    <a:pos x="390" y="990"/>
                  </a:cxn>
                  <a:cxn ang="0">
                    <a:pos x="290" y="892"/>
                  </a:cxn>
                  <a:cxn ang="0">
                    <a:pos x="231" y="789"/>
                  </a:cxn>
                  <a:cxn ang="0">
                    <a:pos x="181" y="721"/>
                  </a:cxn>
                  <a:cxn ang="0">
                    <a:pos x="174" y="653"/>
                  </a:cxn>
                  <a:cxn ang="0">
                    <a:pos x="197" y="539"/>
                  </a:cxn>
                  <a:cxn ang="0">
                    <a:pos x="251" y="421"/>
                  </a:cxn>
                  <a:cxn ang="0">
                    <a:pos x="309" y="221"/>
                  </a:cxn>
                  <a:cxn ang="0">
                    <a:pos x="360" y="103"/>
                  </a:cxn>
                  <a:cxn ang="0">
                    <a:pos x="355" y="34"/>
                  </a:cxn>
                  <a:cxn ang="0">
                    <a:pos x="309" y="0"/>
                  </a:cxn>
                  <a:cxn ang="0">
                    <a:pos x="278" y="0"/>
                  </a:cxn>
                </a:cxnLst>
                <a:rect l="0" t="0" r="r" b="b"/>
                <a:pathLst>
                  <a:path w="402" h="1127">
                    <a:moveTo>
                      <a:pt x="278" y="0"/>
                    </a:moveTo>
                    <a:lnTo>
                      <a:pt x="228" y="106"/>
                    </a:lnTo>
                    <a:lnTo>
                      <a:pt x="193" y="261"/>
                    </a:lnTo>
                    <a:lnTo>
                      <a:pt x="151" y="433"/>
                    </a:lnTo>
                    <a:lnTo>
                      <a:pt x="112" y="607"/>
                    </a:lnTo>
                    <a:lnTo>
                      <a:pt x="112" y="671"/>
                    </a:lnTo>
                    <a:lnTo>
                      <a:pt x="151" y="786"/>
                    </a:lnTo>
                    <a:lnTo>
                      <a:pt x="204" y="847"/>
                    </a:lnTo>
                    <a:lnTo>
                      <a:pt x="255" y="923"/>
                    </a:lnTo>
                    <a:lnTo>
                      <a:pt x="290" y="979"/>
                    </a:lnTo>
                    <a:lnTo>
                      <a:pt x="274" y="1006"/>
                    </a:lnTo>
                    <a:lnTo>
                      <a:pt x="186" y="1017"/>
                    </a:lnTo>
                    <a:lnTo>
                      <a:pt x="42" y="1039"/>
                    </a:lnTo>
                    <a:lnTo>
                      <a:pt x="0" y="1074"/>
                    </a:lnTo>
                    <a:lnTo>
                      <a:pt x="35" y="1105"/>
                    </a:lnTo>
                    <a:lnTo>
                      <a:pt x="116" y="1127"/>
                    </a:lnTo>
                    <a:lnTo>
                      <a:pt x="209" y="1081"/>
                    </a:lnTo>
                    <a:lnTo>
                      <a:pt x="278" y="1051"/>
                    </a:lnTo>
                    <a:lnTo>
                      <a:pt x="367" y="1039"/>
                    </a:lnTo>
                    <a:lnTo>
                      <a:pt x="402" y="1029"/>
                    </a:lnTo>
                    <a:lnTo>
                      <a:pt x="390" y="990"/>
                    </a:lnTo>
                    <a:lnTo>
                      <a:pt x="290" y="892"/>
                    </a:lnTo>
                    <a:lnTo>
                      <a:pt x="231" y="789"/>
                    </a:lnTo>
                    <a:lnTo>
                      <a:pt x="181" y="721"/>
                    </a:lnTo>
                    <a:lnTo>
                      <a:pt x="174" y="653"/>
                    </a:lnTo>
                    <a:lnTo>
                      <a:pt x="197" y="539"/>
                    </a:lnTo>
                    <a:lnTo>
                      <a:pt x="251" y="421"/>
                    </a:lnTo>
                    <a:lnTo>
                      <a:pt x="309" y="221"/>
                    </a:lnTo>
                    <a:lnTo>
                      <a:pt x="360" y="103"/>
                    </a:lnTo>
                    <a:lnTo>
                      <a:pt x="355" y="34"/>
                    </a:lnTo>
                    <a:lnTo>
                      <a:pt x="309" y="0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430" y="1373"/>
              <a:ext cx="82" cy="111"/>
              <a:chOff x="605" y="1373"/>
              <a:chExt cx="82" cy="111"/>
            </a:xfrm>
          </p:grpSpPr>
          <p:sp>
            <p:nvSpPr>
              <p:cNvPr id="73747" name="Freeform 19"/>
              <p:cNvSpPr>
                <a:spLocks/>
              </p:cNvSpPr>
              <p:nvPr/>
            </p:nvSpPr>
            <p:spPr bwMode="auto">
              <a:xfrm>
                <a:off x="621" y="1373"/>
                <a:ext cx="66" cy="77"/>
              </a:xfrm>
              <a:custGeom>
                <a:avLst/>
                <a:gdLst/>
                <a:ahLst/>
                <a:cxnLst>
                  <a:cxn ang="0">
                    <a:pos x="24" y="11"/>
                  </a:cxn>
                  <a:cxn ang="0">
                    <a:pos x="77" y="0"/>
                  </a:cxn>
                  <a:cxn ang="0">
                    <a:pos x="129" y="4"/>
                  </a:cxn>
                  <a:cxn ang="0">
                    <a:pos x="175" y="26"/>
                  </a:cxn>
                  <a:cxn ang="0">
                    <a:pos x="199" y="68"/>
                  </a:cxn>
                  <a:cxn ang="0">
                    <a:pos x="199" y="102"/>
                  </a:cxn>
                  <a:cxn ang="0">
                    <a:pos x="175" y="148"/>
                  </a:cxn>
                  <a:cxn ang="0">
                    <a:pos x="136" y="174"/>
                  </a:cxn>
                  <a:cxn ang="0">
                    <a:pos x="77" y="174"/>
                  </a:cxn>
                  <a:cxn ang="0">
                    <a:pos x="42" y="197"/>
                  </a:cxn>
                  <a:cxn ang="0">
                    <a:pos x="31" y="232"/>
                  </a:cxn>
                  <a:cxn ang="0">
                    <a:pos x="0" y="220"/>
                  </a:cxn>
                  <a:cxn ang="0">
                    <a:pos x="12" y="174"/>
                  </a:cxn>
                  <a:cxn ang="0">
                    <a:pos x="54" y="148"/>
                  </a:cxn>
                  <a:cxn ang="0">
                    <a:pos x="124" y="141"/>
                  </a:cxn>
                  <a:cxn ang="0">
                    <a:pos x="152" y="114"/>
                  </a:cxn>
                  <a:cxn ang="0">
                    <a:pos x="159" y="72"/>
                  </a:cxn>
                  <a:cxn ang="0">
                    <a:pos x="129" y="34"/>
                  </a:cxn>
                  <a:cxn ang="0">
                    <a:pos x="82" y="34"/>
                  </a:cxn>
                  <a:cxn ang="0">
                    <a:pos x="31" y="46"/>
                  </a:cxn>
                  <a:cxn ang="0">
                    <a:pos x="12" y="34"/>
                  </a:cxn>
                  <a:cxn ang="0">
                    <a:pos x="24" y="11"/>
                  </a:cxn>
                </a:cxnLst>
                <a:rect l="0" t="0" r="r" b="b"/>
                <a:pathLst>
                  <a:path w="199" h="232">
                    <a:moveTo>
                      <a:pt x="24" y="11"/>
                    </a:moveTo>
                    <a:lnTo>
                      <a:pt x="77" y="0"/>
                    </a:lnTo>
                    <a:lnTo>
                      <a:pt x="129" y="4"/>
                    </a:lnTo>
                    <a:lnTo>
                      <a:pt x="175" y="26"/>
                    </a:lnTo>
                    <a:lnTo>
                      <a:pt x="199" y="68"/>
                    </a:lnTo>
                    <a:lnTo>
                      <a:pt x="199" y="102"/>
                    </a:lnTo>
                    <a:lnTo>
                      <a:pt x="175" y="148"/>
                    </a:lnTo>
                    <a:lnTo>
                      <a:pt x="136" y="174"/>
                    </a:lnTo>
                    <a:lnTo>
                      <a:pt x="77" y="174"/>
                    </a:lnTo>
                    <a:lnTo>
                      <a:pt x="42" y="197"/>
                    </a:lnTo>
                    <a:lnTo>
                      <a:pt x="31" y="232"/>
                    </a:lnTo>
                    <a:lnTo>
                      <a:pt x="0" y="220"/>
                    </a:lnTo>
                    <a:lnTo>
                      <a:pt x="12" y="174"/>
                    </a:lnTo>
                    <a:lnTo>
                      <a:pt x="54" y="148"/>
                    </a:lnTo>
                    <a:lnTo>
                      <a:pt x="124" y="141"/>
                    </a:lnTo>
                    <a:lnTo>
                      <a:pt x="152" y="114"/>
                    </a:lnTo>
                    <a:lnTo>
                      <a:pt x="159" y="72"/>
                    </a:lnTo>
                    <a:lnTo>
                      <a:pt x="129" y="34"/>
                    </a:lnTo>
                    <a:lnTo>
                      <a:pt x="82" y="34"/>
                    </a:lnTo>
                    <a:lnTo>
                      <a:pt x="31" y="46"/>
                    </a:lnTo>
                    <a:lnTo>
                      <a:pt x="12" y="34"/>
                    </a:lnTo>
                    <a:lnTo>
                      <a:pt x="24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748" name="Freeform 20"/>
              <p:cNvSpPr>
                <a:spLocks/>
              </p:cNvSpPr>
              <p:nvPr/>
            </p:nvSpPr>
            <p:spPr bwMode="auto">
              <a:xfrm>
                <a:off x="605" y="1463"/>
                <a:ext cx="21" cy="21"/>
              </a:xfrm>
              <a:custGeom>
                <a:avLst/>
                <a:gdLst/>
                <a:ahLst/>
                <a:cxnLst>
                  <a:cxn ang="0">
                    <a:pos x="61" y="4"/>
                  </a:cxn>
                  <a:cxn ang="0">
                    <a:pos x="30" y="0"/>
                  </a:cxn>
                  <a:cxn ang="0">
                    <a:pos x="9" y="24"/>
                  </a:cxn>
                  <a:cxn ang="0">
                    <a:pos x="0" y="60"/>
                  </a:cxn>
                  <a:cxn ang="0">
                    <a:pos x="30" y="63"/>
                  </a:cxn>
                  <a:cxn ang="0">
                    <a:pos x="56" y="47"/>
                  </a:cxn>
                  <a:cxn ang="0">
                    <a:pos x="61" y="4"/>
                  </a:cxn>
                </a:cxnLst>
                <a:rect l="0" t="0" r="r" b="b"/>
                <a:pathLst>
                  <a:path w="61" h="63">
                    <a:moveTo>
                      <a:pt x="61" y="4"/>
                    </a:moveTo>
                    <a:lnTo>
                      <a:pt x="30" y="0"/>
                    </a:lnTo>
                    <a:lnTo>
                      <a:pt x="9" y="24"/>
                    </a:lnTo>
                    <a:lnTo>
                      <a:pt x="0" y="60"/>
                    </a:lnTo>
                    <a:lnTo>
                      <a:pt x="30" y="63"/>
                    </a:lnTo>
                    <a:lnTo>
                      <a:pt x="56" y="47"/>
                    </a:lnTo>
                    <a:lnTo>
                      <a:pt x="61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73749" name="Line 21"/>
          <p:cNvSpPr>
            <a:spLocks noChangeShapeType="1"/>
          </p:cNvSpPr>
          <p:nvPr/>
        </p:nvSpPr>
        <p:spPr bwMode="auto">
          <a:xfrm flipH="1">
            <a:off x="3124200" y="25908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750" name="Line 22"/>
          <p:cNvSpPr>
            <a:spLocks noChangeShapeType="1"/>
          </p:cNvSpPr>
          <p:nvPr/>
        </p:nvSpPr>
        <p:spPr bwMode="auto">
          <a:xfrm flipH="1">
            <a:off x="3136900" y="28765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751" name="Line 23"/>
          <p:cNvSpPr>
            <a:spLocks noChangeShapeType="1"/>
          </p:cNvSpPr>
          <p:nvPr/>
        </p:nvSpPr>
        <p:spPr bwMode="auto">
          <a:xfrm flipH="1">
            <a:off x="3136900" y="31559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752" name="Line 24"/>
          <p:cNvSpPr>
            <a:spLocks noChangeShapeType="1"/>
          </p:cNvSpPr>
          <p:nvPr/>
        </p:nvSpPr>
        <p:spPr bwMode="auto">
          <a:xfrm flipH="1">
            <a:off x="3136900" y="34353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4114800" y="15240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altLang="zh-CN" sz="2000" dirty="0">
                <a:latin typeface="华文细黑" pitchFamily="2" charset="-122"/>
                <a:ea typeface="华文细黑" pitchFamily="2" charset="-122"/>
              </a:rPr>
              <a:t>x </a:t>
            </a:r>
            <a:r>
              <a:rPr lang="en-US" altLang="en-US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 sz="2000" dirty="0">
                <a:latin typeface="华文细黑" pitchFamily="2" charset="-122"/>
                <a:ea typeface="华文细黑" pitchFamily="2" charset="-122"/>
                <a:sym typeface="Symbol" pitchFamily="18" charset="2"/>
              </a:rPr>
              <a:t>L</a:t>
            </a:r>
          </a:p>
        </p:txBody>
      </p:sp>
      <p:sp>
        <p:nvSpPr>
          <p:cNvPr id="73755" name="Text Box 27"/>
          <p:cNvSpPr txBox="1">
            <a:spLocks noChangeArrowheads="1"/>
          </p:cNvSpPr>
          <p:nvPr/>
        </p:nvSpPr>
        <p:spPr bwMode="auto">
          <a:xfrm>
            <a:off x="3883025" y="3090863"/>
            <a:ext cx="1479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>
                <a:latin typeface="Arial" charset="0"/>
              </a:rPr>
              <a:t>accept/reject</a:t>
            </a:r>
          </a:p>
        </p:txBody>
      </p:sp>
      <p:pic>
        <p:nvPicPr>
          <p:cNvPr id="73756" name="Picture 28" descr="AG0036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2875" y="2292350"/>
            <a:ext cx="614363" cy="658813"/>
          </a:xfrm>
          <a:prstGeom prst="rect">
            <a:avLst/>
          </a:prstGeom>
          <a:noFill/>
        </p:spPr>
      </p:pic>
      <p:pic>
        <p:nvPicPr>
          <p:cNvPr id="73757" name="Picture 29" descr="AG0036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7063" y="2320925"/>
            <a:ext cx="614362" cy="658813"/>
          </a:xfrm>
          <a:prstGeom prst="rect">
            <a:avLst/>
          </a:prstGeom>
          <a:noFill/>
        </p:spPr>
      </p:pic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4275138" y="1936750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1</a:t>
            </a: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4275138" y="2216150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2</a:t>
            </a:r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4267200" y="25146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3</a:t>
            </a:r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4275138" y="2774950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4</a:t>
            </a:r>
          </a:p>
        </p:txBody>
      </p:sp>
      <p:sp>
        <p:nvSpPr>
          <p:cNvPr id="73762" name="Text Box 34"/>
          <p:cNvSpPr txBox="1">
            <a:spLocks noChangeArrowheads="1"/>
          </p:cNvSpPr>
          <p:nvPr/>
        </p:nvSpPr>
        <p:spPr bwMode="auto">
          <a:xfrm>
            <a:off x="1835696" y="6309320"/>
            <a:ext cx="6324600" cy="40011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>
                <a:latin typeface="Lucida Sans" pitchFamily="34" charset="0"/>
              </a:rPr>
              <a:t>“</a:t>
            </a:r>
            <a:r>
              <a:rPr lang="en-US" altLang="he-IL" sz="2000" dirty="0">
                <a:latin typeface="Lucida Sans" pitchFamily="34" charset="0"/>
                <a:sym typeface="Symbol" pitchFamily="18" charset="2"/>
              </a:rPr>
              <a:t>≈</a:t>
            </a:r>
            <a:r>
              <a:rPr lang="en-US" altLang="zh-CN" sz="2000" dirty="0">
                <a:latin typeface="Lucida Sans" pitchFamily="34" charset="0"/>
              </a:rPr>
              <a:t>”</a:t>
            </a:r>
            <a:r>
              <a:rPr lang="zh-CN" altLang="en-US" sz="2000" dirty="0" smtClean="0">
                <a:latin typeface="Lucida Sans" pitchFamily="34" charset="0"/>
              </a:rPr>
              <a:t>：</a:t>
            </a:r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perfect</a:t>
            </a:r>
            <a:r>
              <a:rPr lang="zh-CN" altLang="en-US" sz="2000" dirty="0" smtClean="0">
                <a:latin typeface="Lucida Sans" pitchFamily="34" charset="0"/>
                <a:ea typeface="华文细黑" pitchFamily="2" charset="-122"/>
              </a:rPr>
              <a:t>，</a:t>
            </a:r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statistical</a:t>
            </a:r>
            <a:r>
              <a:rPr lang="zh-CN" altLang="en-US" sz="2000" dirty="0" smtClean="0">
                <a:latin typeface="Lucida Sans" pitchFamily="34" charset="0"/>
                <a:ea typeface="华文细黑" pitchFamily="2" charset="-122"/>
              </a:rPr>
              <a:t>，</a:t>
            </a:r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computational </a:t>
            </a:r>
            <a:r>
              <a:rPr lang="en-US" altLang="zh-CN" sz="2000" dirty="0" err="1" smtClean="0">
                <a:latin typeface="Lucida Sans" pitchFamily="34" charset="0"/>
                <a:ea typeface="华文细黑" pitchFamily="2" charset="-122"/>
              </a:rPr>
              <a:t>indist</a:t>
            </a:r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.</a:t>
            </a:r>
            <a:endParaRPr lang="zh-CN" altLang="en-US" sz="2000" dirty="0">
              <a:latin typeface="Lucida Sans" pitchFamily="34" charset="0"/>
              <a:ea typeface="华文细黑" pitchFamily="2" charset="-122"/>
            </a:endParaRPr>
          </a:p>
        </p:txBody>
      </p: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304800" y="3810000"/>
            <a:ext cx="8155632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solidFill>
                  <a:schemeClr val="hlink"/>
                </a:solidFill>
                <a:latin typeface="Lucida Sans" pitchFamily="34" charset="0"/>
                <a:ea typeface="华文细黑" pitchFamily="2" charset="-122"/>
              </a:rPr>
              <a:t> 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Completeness: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for all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</a:rPr>
              <a:t>x </a:t>
            </a:r>
            <a:r>
              <a:rPr lang="en-US" altLang="en-US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L , Pr[V accepts] ≥1-neg</a:t>
            </a:r>
            <a:endParaRPr lang="en-US" altLang="zh-CN" dirty="0">
              <a:latin typeface="Lucida Sans" pitchFamily="34" charset="0"/>
            </a:endParaRPr>
          </a:p>
        </p:txBody>
      </p:sp>
      <p:sp>
        <p:nvSpPr>
          <p:cNvPr id="73765" name="Text Box 37"/>
          <p:cNvSpPr txBox="1">
            <a:spLocks noChangeArrowheads="1"/>
          </p:cNvSpPr>
          <p:nvPr/>
        </p:nvSpPr>
        <p:spPr bwMode="auto">
          <a:xfrm>
            <a:off x="251520" y="4221088"/>
            <a:ext cx="8077200" cy="904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</a:pPr>
            <a:r>
              <a:rPr lang="en-US" altLang="zh-CN" sz="2400" dirty="0">
                <a:solidFill>
                  <a:schemeClr val="hlink"/>
                </a:solidFill>
                <a:latin typeface="华文细黑" pitchFamily="2" charset="-122"/>
                <a:ea typeface="华文细黑" pitchFamily="2" charset="-122"/>
                <a:sym typeface="Symbol" pitchFamily="18" charset="2"/>
              </a:rPr>
              <a:t>  </a:t>
            </a: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  <a:sym typeface="Symbol" pitchFamily="18" charset="2"/>
              </a:rPr>
              <a:t>Soundness: 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for all </a:t>
            </a:r>
            <a:r>
              <a:rPr lang="en-US" altLang="zh-CN" sz="2400" dirty="0" err="1" smtClean="0">
                <a:latin typeface="Lucida Sans" pitchFamily="34" charset="0"/>
                <a:ea typeface="华文细黑" pitchFamily="2" charset="-122"/>
              </a:rPr>
              <a:t>x</a:t>
            </a:r>
            <a:r>
              <a:rPr lang="en-US" sz="2400" dirty="0" err="1">
                <a:latin typeface="Lucida Sans" pitchFamily="34" charset="0"/>
                <a:ea typeface="华文细黑" pitchFamily="2" charset="-122"/>
                <a:sym typeface="Symbol" pitchFamily="18" charset="2"/>
              </a:rPr>
              <a:t></a:t>
            </a:r>
            <a:r>
              <a:rPr lang="en-US" altLang="zh-CN" sz="2400" dirty="0" err="1">
                <a:latin typeface="Lucida Sans" pitchFamily="34" charset="0"/>
                <a:ea typeface="华文细黑" pitchFamily="2" charset="-122"/>
                <a:sym typeface="Symbol" pitchFamily="18" charset="2"/>
              </a:rPr>
              <a:t>L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,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any (unbounded/poly-time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)   </a:t>
            </a:r>
          </a:p>
          <a:p>
            <a:pPr algn="l">
              <a:spcBef>
                <a:spcPct val="20000"/>
              </a:spcBef>
            </a:pP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                      </a:t>
            </a:r>
            <a:r>
              <a:rPr lang="en-US" altLang="zh-CN" sz="2400" dirty="0" smtClean="0">
                <a:latin typeface="Lucida Sans" pitchFamily="34" charset="0"/>
                <a:ea typeface="华文细黑" pitchFamily="2" charset="-122"/>
                <a:sym typeface="Symbol" pitchFamily="18" charset="2"/>
              </a:rPr>
              <a:t> P</a:t>
            </a:r>
            <a:r>
              <a:rPr lang="en-US" altLang="zh-CN" sz="24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*,  Pr[V accepts] &lt;</a:t>
            </a:r>
            <a:r>
              <a:rPr lang="en-US" altLang="zh-CN" sz="2400" dirty="0" err="1">
                <a:latin typeface="Lucida Sans" pitchFamily="34" charset="0"/>
                <a:ea typeface="华文细黑" pitchFamily="2" charset="-122"/>
                <a:sym typeface="Symbol" pitchFamily="18" charset="2"/>
              </a:rPr>
              <a:t>neg</a:t>
            </a:r>
            <a:endParaRPr lang="en-US" altLang="zh-CN" sz="2400" dirty="0">
              <a:latin typeface="Lucida Sans" pitchFamily="34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3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3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3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3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  <p:bldP spid="73735" grpId="0" animBg="1"/>
      <p:bldP spid="73749" grpId="0" animBg="1"/>
      <p:bldP spid="73750" grpId="0" animBg="1"/>
      <p:bldP spid="73751" grpId="0" animBg="1"/>
      <p:bldP spid="73752" grpId="0" animBg="1"/>
      <p:bldP spid="73755" grpId="0"/>
      <p:bldP spid="73758" grpId="0"/>
      <p:bldP spid="73759" grpId="0"/>
      <p:bldP spid="73760" grpId="0"/>
      <p:bldP spid="73761" grpId="0"/>
      <p:bldP spid="73762" grpId="0" animBg="1"/>
      <p:bldP spid="73764" grpId="0"/>
      <p:bldP spid="737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534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zh-CN" sz="3200" dirty="0" smtClean="0">
                <a:latin typeface="Lucida Sans" pitchFamily="34" charset="0"/>
                <a:ea typeface="黑体" pitchFamily="2" charset="-122"/>
              </a:rPr>
              <a:t>Zero knowledge</a:t>
            </a:r>
            <a:endParaRPr lang="en-US" altLang="zh-CN" sz="2800" dirty="0" smtClean="0">
              <a:latin typeface="Lucida Sans" pitchFamily="34" charset="0"/>
            </a:endParaRPr>
          </a:p>
        </p:txBody>
      </p:sp>
      <p:sp>
        <p:nvSpPr>
          <p:cNvPr id="3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E4816-C864-4A10-96E3-B75D12FF10D8}" type="slidenum">
              <a:rPr lang="en-US" altLang="zh-CN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962400" y="1573213"/>
            <a:ext cx="1731963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altLang="zh-CN" dirty="0" smtClean="0">
                <a:latin typeface="华文细黑" pitchFamily="2" charset="-122"/>
                <a:ea typeface="华文细黑" pitchFamily="2" charset="-122"/>
              </a:rPr>
              <a:t>V</a:t>
            </a:r>
            <a:endParaRPr lang="en-US" altLang="zh-CN" dirty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52400" y="1600200"/>
            <a:ext cx="129540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altLang="zh-CN" dirty="0" smtClean="0">
                <a:latin typeface="华文细黑" pitchFamily="2" charset="-122"/>
                <a:ea typeface="华文细黑" pitchFamily="2" charset="-122"/>
              </a:rPr>
              <a:t>P(</a:t>
            </a:r>
            <a:r>
              <a:rPr lang="en-US" altLang="zh-CN" dirty="0" smtClean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w</a:t>
            </a:r>
            <a:r>
              <a:rPr lang="en-US" altLang="zh-CN" dirty="0">
                <a:latin typeface="华文细黑" pitchFamily="2" charset="-122"/>
                <a:ea typeface="华文细黑" pitchFamily="2" charset="-122"/>
              </a:rPr>
              <a:t>)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384300" y="22907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8" name="Line 21"/>
          <p:cNvSpPr>
            <a:spLocks noChangeShapeType="1"/>
          </p:cNvSpPr>
          <p:nvPr/>
        </p:nvSpPr>
        <p:spPr bwMode="auto">
          <a:xfrm flipH="1">
            <a:off x="1384300" y="25701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9" name="Line 22"/>
          <p:cNvSpPr>
            <a:spLocks noChangeShapeType="1"/>
          </p:cNvSpPr>
          <p:nvPr/>
        </p:nvSpPr>
        <p:spPr bwMode="auto">
          <a:xfrm flipH="1">
            <a:off x="1384300" y="28495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0" name="Line 23"/>
          <p:cNvSpPr>
            <a:spLocks noChangeShapeType="1"/>
          </p:cNvSpPr>
          <p:nvPr/>
        </p:nvSpPr>
        <p:spPr bwMode="auto">
          <a:xfrm flipH="1">
            <a:off x="1384300" y="31289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1" name="Line 24"/>
          <p:cNvSpPr>
            <a:spLocks noChangeShapeType="1"/>
          </p:cNvSpPr>
          <p:nvPr/>
        </p:nvSpPr>
        <p:spPr bwMode="auto">
          <a:xfrm flipH="1">
            <a:off x="1384300" y="34083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2" name="Text Box 25"/>
          <p:cNvSpPr txBox="1">
            <a:spLocks noChangeArrowheads="1"/>
          </p:cNvSpPr>
          <p:nvPr/>
        </p:nvSpPr>
        <p:spPr bwMode="auto">
          <a:xfrm>
            <a:off x="2286000" y="1447800"/>
            <a:ext cx="86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400"/>
              <a:t>x </a:t>
            </a:r>
            <a:r>
              <a:rPr lang="en-US" altLang="en-US" sz="2400">
                <a:sym typeface="Symbol" pitchFamily="18" charset="2"/>
              </a:rPr>
              <a:t></a:t>
            </a:r>
            <a:r>
              <a:rPr lang="en-US" altLang="zh-CN" sz="2400">
                <a:sym typeface="Symbol" pitchFamily="18" charset="2"/>
              </a:rPr>
              <a:t>L</a:t>
            </a:r>
            <a:endParaRPr lang="en-US" altLang="zh-CN" sz="2400"/>
          </a:p>
        </p:txBody>
      </p:sp>
      <p:sp>
        <p:nvSpPr>
          <p:cNvPr id="10253" name="Text Box 27"/>
          <p:cNvSpPr txBox="1">
            <a:spLocks noChangeArrowheads="1"/>
          </p:cNvSpPr>
          <p:nvPr/>
        </p:nvSpPr>
        <p:spPr bwMode="auto">
          <a:xfrm>
            <a:off x="2130425" y="3063875"/>
            <a:ext cx="1479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/>
              <a:t>accept/reject</a:t>
            </a:r>
          </a:p>
        </p:txBody>
      </p:sp>
      <p:pic>
        <p:nvPicPr>
          <p:cNvPr id="10254" name="Picture 28" descr="AG0036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59013"/>
            <a:ext cx="614363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29" descr="AG0036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259013"/>
            <a:ext cx="614363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6" name="Text Box 30"/>
          <p:cNvSpPr txBox="1">
            <a:spLocks noChangeArrowheads="1"/>
          </p:cNvSpPr>
          <p:nvPr/>
        </p:nvSpPr>
        <p:spPr bwMode="auto">
          <a:xfrm>
            <a:off x="2522538" y="1909763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000"/>
              <a:t>m</a:t>
            </a:r>
            <a:r>
              <a:rPr lang="en-US" altLang="zh-CN" sz="2000" baseline="-25000"/>
              <a:t>1</a:t>
            </a:r>
          </a:p>
        </p:txBody>
      </p:sp>
      <p:sp>
        <p:nvSpPr>
          <p:cNvPr id="10257" name="Text Box 31"/>
          <p:cNvSpPr txBox="1">
            <a:spLocks noChangeArrowheads="1"/>
          </p:cNvSpPr>
          <p:nvPr/>
        </p:nvSpPr>
        <p:spPr bwMode="auto">
          <a:xfrm>
            <a:off x="2522538" y="2189163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000"/>
              <a:t>m</a:t>
            </a:r>
            <a:r>
              <a:rPr lang="en-US" altLang="zh-CN" sz="2000" baseline="-25000"/>
              <a:t>2</a:t>
            </a:r>
          </a:p>
        </p:txBody>
      </p:sp>
      <p:sp>
        <p:nvSpPr>
          <p:cNvPr id="10258" name="Text Box 32"/>
          <p:cNvSpPr txBox="1">
            <a:spLocks noChangeArrowheads="1"/>
          </p:cNvSpPr>
          <p:nvPr/>
        </p:nvSpPr>
        <p:spPr bwMode="auto">
          <a:xfrm>
            <a:off x="2535238" y="2468563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000"/>
              <a:t>m</a:t>
            </a:r>
            <a:r>
              <a:rPr lang="en-US" altLang="zh-CN" sz="2000" baseline="-25000"/>
              <a:t>3</a:t>
            </a:r>
          </a:p>
        </p:txBody>
      </p:sp>
      <p:sp>
        <p:nvSpPr>
          <p:cNvPr id="10259" name="Text Box 33"/>
          <p:cNvSpPr txBox="1">
            <a:spLocks noChangeArrowheads="1"/>
          </p:cNvSpPr>
          <p:nvPr/>
        </p:nvSpPr>
        <p:spPr bwMode="auto">
          <a:xfrm>
            <a:off x="2522538" y="2747963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000"/>
              <a:t>m</a:t>
            </a:r>
            <a:r>
              <a:rPr lang="en-US" altLang="zh-CN" sz="2000" baseline="-25000"/>
              <a:t>4</a:t>
            </a:r>
          </a:p>
        </p:txBody>
      </p:sp>
      <p:grpSp>
        <p:nvGrpSpPr>
          <p:cNvPr id="2" name="组合 31"/>
          <p:cNvGrpSpPr>
            <a:grpSpLocks/>
          </p:cNvGrpSpPr>
          <p:nvPr/>
        </p:nvGrpSpPr>
        <p:grpSpPr bwMode="auto">
          <a:xfrm>
            <a:off x="5334000" y="1447800"/>
            <a:ext cx="3581400" cy="2503488"/>
            <a:chOff x="5334000" y="1447800"/>
            <a:chExt cx="3581400" cy="2503488"/>
          </a:xfrm>
        </p:grpSpPr>
        <p:sp>
          <p:nvSpPr>
            <p:cNvPr id="23" name="TextBox 22"/>
            <p:cNvSpPr txBox="1"/>
            <p:nvPr/>
          </p:nvSpPr>
          <p:spPr>
            <a:xfrm>
              <a:off x="5334000" y="2362200"/>
              <a:ext cx="609600" cy="7080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he-IL" sz="4000" kern="0" dirty="0">
                  <a:latin typeface="华文细黑" pitchFamily="2" charset="-122"/>
                  <a:ea typeface="华文细黑" pitchFamily="2" charset="-122"/>
                  <a:sym typeface="Symbol" pitchFamily="18" charset="2"/>
                </a:rPr>
                <a:t>≈</a:t>
              </a:r>
              <a:endParaRPr lang="zh-CN" altLang="en-US" sz="4000" dirty="0"/>
            </a:p>
          </p:txBody>
        </p:sp>
        <p:sp>
          <p:nvSpPr>
            <p:cNvPr id="10264" name="矩形 24"/>
            <p:cNvSpPr>
              <a:spLocks noChangeArrowheads="1"/>
            </p:cNvSpPr>
            <p:nvPr/>
          </p:nvSpPr>
          <p:spPr bwMode="auto">
            <a:xfrm>
              <a:off x="6629400" y="2057400"/>
              <a:ext cx="1371600" cy="1295400"/>
            </a:xfrm>
            <a:prstGeom prst="rect">
              <a:avLst/>
            </a:prstGeom>
            <a:solidFill>
              <a:schemeClr val="bg1">
                <a:alpha val="79999"/>
              </a:schemeClr>
            </a:solidFill>
            <a:ln w="38100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altLang="zh-CN" sz="4000">
                  <a:solidFill>
                    <a:srgbClr val="0070C0"/>
                  </a:solidFill>
                  <a:latin typeface="黑体" pitchFamily="2" charset="-122"/>
                  <a:ea typeface="黑体" pitchFamily="2" charset="-122"/>
                </a:rPr>
                <a:t>S</a:t>
              </a:r>
              <a:endParaRPr lang="zh-CN" altLang="en-US" sz="4000">
                <a:solidFill>
                  <a:srgbClr val="0070C0"/>
                </a:solidFill>
                <a:latin typeface="黑体" pitchFamily="2" charset="-122"/>
                <a:ea typeface="黑体" pitchFamily="2" charset="-122"/>
              </a:endParaRPr>
            </a:p>
          </p:txBody>
        </p:sp>
        <p:sp>
          <p:nvSpPr>
            <p:cNvPr id="10265" name="矩形 26"/>
            <p:cNvSpPr>
              <a:spLocks noChangeArrowheads="1"/>
            </p:cNvSpPr>
            <p:nvPr/>
          </p:nvSpPr>
          <p:spPr bwMode="auto">
            <a:xfrm>
              <a:off x="7239000" y="2667000"/>
              <a:ext cx="685800" cy="533400"/>
            </a:xfrm>
            <a:prstGeom prst="rect">
              <a:avLst/>
            </a:prstGeom>
            <a:solidFill>
              <a:schemeClr val="bg1">
                <a:alpha val="79999"/>
              </a:schemeClr>
            </a:solidFill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zh-CN" sz="3200">
                  <a:latin typeface="黑体" pitchFamily="2" charset="-122"/>
                  <a:ea typeface="黑体" pitchFamily="2" charset="-122"/>
                </a:rPr>
                <a:t>V</a:t>
              </a:r>
              <a:r>
                <a:rPr lang="zh-CN" altLang="en-US" sz="3200" baseline="30000">
                  <a:latin typeface="黑体" pitchFamily="2" charset="-122"/>
                  <a:ea typeface="黑体" pitchFamily="2" charset="-122"/>
                </a:rPr>
                <a:t>*</a:t>
              </a:r>
              <a:endParaRPr lang="zh-CN" altLang="en-US" baseline="30000">
                <a:latin typeface="黑体" pitchFamily="2" charset="-122"/>
                <a:ea typeface="黑体" pitchFamily="2" charset="-122"/>
              </a:endParaRPr>
            </a:p>
          </p:txBody>
        </p:sp>
        <p:sp>
          <p:nvSpPr>
            <p:cNvPr id="10266" name="TextBox 27"/>
            <p:cNvSpPr txBox="1">
              <a:spLocks noChangeArrowheads="1"/>
            </p:cNvSpPr>
            <p:nvPr/>
          </p:nvSpPr>
          <p:spPr bwMode="auto">
            <a:xfrm>
              <a:off x="6858000" y="1447800"/>
              <a:ext cx="1676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zh-CN" dirty="0"/>
                <a:t>X</a:t>
              </a:r>
              <a:r>
                <a:rPr lang="zh-CN" altLang="en-US" dirty="0" smtClean="0">
                  <a:latin typeface="华文细黑" pitchFamily="2" charset="-122"/>
                  <a:ea typeface="华文细黑" pitchFamily="2" charset="-122"/>
                </a:rPr>
                <a:t>（</a:t>
              </a:r>
              <a:r>
                <a:rPr lang="en-US" altLang="zh-CN" dirty="0" smtClean="0">
                  <a:latin typeface="华文细黑" pitchFamily="2" charset="-122"/>
                  <a:ea typeface="华文细黑" pitchFamily="2" charset="-122"/>
                </a:rPr>
                <a:t>without </a:t>
              </a:r>
              <a:r>
                <a:rPr lang="en-US" altLang="zh-CN" dirty="0" smtClean="0">
                  <a:solidFill>
                    <a:srgbClr val="FF0000"/>
                  </a:solidFill>
                  <a:latin typeface="华文细黑" pitchFamily="2" charset="-122"/>
                  <a:ea typeface="华文细黑" pitchFamily="2" charset="-122"/>
                </a:rPr>
                <a:t>w</a:t>
              </a:r>
              <a:r>
                <a:rPr lang="zh-CN" altLang="en-US" dirty="0">
                  <a:latin typeface="华文细黑" pitchFamily="2" charset="-122"/>
                  <a:ea typeface="华文细黑" pitchFamily="2" charset="-122"/>
                </a:rPr>
                <a:t>）</a:t>
              </a:r>
            </a:p>
          </p:txBody>
        </p:sp>
        <p:cxnSp>
          <p:nvCxnSpPr>
            <p:cNvPr id="10267" name="直接箭头连接符 29"/>
            <p:cNvCxnSpPr>
              <a:cxnSpLocks noChangeShapeType="1"/>
            </p:cNvCxnSpPr>
            <p:nvPr/>
          </p:nvCxnSpPr>
          <p:spPr bwMode="auto">
            <a:xfrm rot="5400000">
              <a:off x="6896894" y="1866106"/>
              <a:ext cx="228600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0268" name="左右箭头 32"/>
            <p:cNvSpPr>
              <a:spLocks noChangeArrowheads="1"/>
            </p:cNvSpPr>
            <p:nvPr/>
          </p:nvSpPr>
          <p:spPr bwMode="auto">
            <a:xfrm>
              <a:off x="6934200" y="2895600"/>
              <a:ext cx="457200" cy="152400"/>
            </a:xfrm>
            <a:prstGeom prst="leftRightArrow">
              <a:avLst>
                <a:gd name="adj1" fmla="val 50000"/>
                <a:gd name="adj2" fmla="val 50000"/>
              </a:avLst>
            </a:prstGeom>
            <a:solidFill>
              <a:schemeClr val="bg1">
                <a:alpha val="79999"/>
              </a:schemeClr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zh-CN" altLang="en-US">
                <a:latin typeface="黑体" pitchFamily="2" charset="-122"/>
                <a:ea typeface="黑体" pitchFamily="2" charset="-122"/>
              </a:endParaRPr>
            </a:p>
          </p:txBody>
        </p:sp>
        <p:cxnSp>
          <p:nvCxnSpPr>
            <p:cNvPr id="10269" name="直接箭头连接符 35"/>
            <p:cNvCxnSpPr>
              <a:cxnSpLocks noChangeShapeType="1"/>
            </p:cNvCxnSpPr>
            <p:nvPr/>
          </p:nvCxnSpPr>
          <p:spPr bwMode="auto">
            <a:xfrm rot="5400000">
              <a:off x="7315201" y="2514600"/>
              <a:ext cx="304800" cy="3175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cxnSp>
          <p:nvCxnSpPr>
            <p:cNvPr id="10270" name="直接箭头连接符 38"/>
            <p:cNvCxnSpPr>
              <a:cxnSpLocks noChangeShapeType="1"/>
            </p:cNvCxnSpPr>
            <p:nvPr/>
          </p:nvCxnSpPr>
          <p:spPr bwMode="auto">
            <a:xfrm rot="5400000">
              <a:off x="6934994" y="3504406"/>
              <a:ext cx="304800" cy="1588"/>
            </a:xfrm>
            <a:prstGeom prst="straightConnector1">
              <a:avLst/>
            </a:prstGeom>
            <a:noFill/>
            <a:ln w="38100" algn="ctr">
              <a:solidFill>
                <a:srgbClr val="0070C0"/>
              </a:solidFill>
              <a:round/>
              <a:headEnd/>
              <a:tailEnd type="arrow" w="med" len="med"/>
            </a:ln>
          </p:spPr>
        </p:cxnSp>
        <p:sp>
          <p:nvSpPr>
            <p:cNvPr id="10271" name="TextBox 39"/>
            <p:cNvSpPr txBox="1">
              <a:spLocks noChangeArrowheads="1"/>
            </p:cNvSpPr>
            <p:nvPr/>
          </p:nvSpPr>
          <p:spPr bwMode="auto">
            <a:xfrm>
              <a:off x="5791200" y="3581400"/>
              <a:ext cx="31242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zh-CN"/>
                <a:t>(x,r,m</a:t>
              </a:r>
              <a:r>
                <a:rPr lang="en-US" altLang="zh-CN" baseline="-25000"/>
                <a:t>1</a:t>
              </a:r>
              <a:r>
                <a:rPr lang="en-US" altLang="zh-CN"/>
                <a:t>,m</a:t>
              </a:r>
              <a:r>
                <a:rPr lang="en-US" altLang="zh-CN" baseline="-25000"/>
                <a:t>2</a:t>
              </a:r>
              <a:r>
                <a:rPr lang="en-US" altLang="zh-CN"/>
                <a:t>,m</a:t>
              </a:r>
              <a:r>
                <a:rPr lang="en-US" altLang="zh-CN" baseline="-25000"/>
                <a:t>3</a:t>
              </a:r>
              <a:r>
                <a:rPr lang="en-US" altLang="zh-CN"/>
                <a:t>,m</a:t>
              </a:r>
              <a:r>
                <a:rPr lang="en-US" altLang="zh-CN" baseline="-25000"/>
                <a:t>4</a:t>
              </a:r>
              <a:r>
                <a:rPr lang="en-US" altLang="zh-CN"/>
                <a:t>,acc)</a:t>
              </a:r>
              <a:endParaRPr lang="zh-CN" altLang="en-US"/>
            </a:p>
          </p:txBody>
        </p:sp>
        <p:sp>
          <p:nvSpPr>
            <p:cNvPr id="10272" name="TextBox 41"/>
            <p:cNvSpPr txBox="1">
              <a:spLocks noChangeArrowheads="1"/>
            </p:cNvSpPr>
            <p:nvPr/>
          </p:nvSpPr>
          <p:spPr bwMode="auto">
            <a:xfrm>
              <a:off x="7239000" y="2057400"/>
              <a:ext cx="6096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zh-CN" sz="1400"/>
                <a:t>(x,r)</a:t>
              </a:r>
              <a:endParaRPr lang="zh-CN" altLang="en-US" sz="140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67544" y="4509120"/>
            <a:ext cx="84604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Lucida Sans" pitchFamily="34" charset="0"/>
              </a:rPr>
              <a:t>Typically, there are two ways that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S</a:t>
            </a:r>
            <a:r>
              <a:rPr lang="en-US" altLang="zh-CN" sz="2000" dirty="0" smtClean="0">
                <a:latin typeface="Lucida Sans" pitchFamily="34" charset="0"/>
              </a:rPr>
              <a:t> uses the verifier V* in computation:</a:t>
            </a:r>
          </a:p>
          <a:p>
            <a:endParaRPr lang="en-US" altLang="zh-CN" sz="2000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000" dirty="0" smtClean="0">
                <a:latin typeface="Lucida Sans" pitchFamily="34" charset="0"/>
              </a:rPr>
              <a:t>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Black-box: </a:t>
            </a:r>
            <a:r>
              <a:rPr lang="en-US" altLang="zh-CN" sz="2000" dirty="0" smtClean="0">
                <a:latin typeface="Lucida Sans" pitchFamily="34" charset="0"/>
              </a:rPr>
              <a:t>treat V* as a black-box and  use rewinding technique;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000" dirty="0" smtClean="0">
                <a:latin typeface="Lucida Sans" pitchFamily="34" charset="0"/>
              </a:rPr>
              <a:t> </a:t>
            </a:r>
            <a:r>
              <a:rPr lang="en-US" altLang="zh-CN" sz="2000" dirty="0" smtClean="0">
                <a:solidFill>
                  <a:srgbClr val="0070C0"/>
                </a:solidFill>
                <a:latin typeface="Lucida Sans" pitchFamily="34" charset="0"/>
              </a:rPr>
              <a:t>Non-black-box: </a:t>
            </a:r>
            <a:r>
              <a:rPr lang="en-US" altLang="zh-CN" sz="2000" dirty="0" smtClean="0">
                <a:latin typeface="Lucida Sans" pitchFamily="34" charset="0"/>
              </a:rPr>
              <a:t>use the code of V*</a:t>
            </a:r>
            <a:endParaRPr lang="zh-CN" altLang="en-US" sz="2000" dirty="0">
              <a:latin typeface="Lucida San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63880" cy="792163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 smtClean="0">
                <a:latin typeface="Lucida Sans" pitchFamily="34" charset="0"/>
                <a:ea typeface="幼圆" pitchFamily="49" charset="-122"/>
              </a:rPr>
              <a:t>Witness </a:t>
            </a:r>
            <a:r>
              <a:rPr lang="en-US" altLang="zh-CN" sz="2800" dirty="0" err="1" smtClean="0">
                <a:latin typeface="Lucida Sans" pitchFamily="34" charset="0"/>
                <a:ea typeface="幼圆" pitchFamily="49" charset="-122"/>
              </a:rPr>
              <a:t>Indist</a:t>
            </a:r>
            <a:r>
              <a:rPr lang="en-US" altLang="zh-CN" sz="2800" dirty="0" smtClean="0">
                <a:latin typeface="Lucida Sans" pitchFamily="34" charset="0"/>
                <a:ea typeface="幼圆" pitchFamily="49" charset="-122"/>
              </a:rPr>
              <a:t>. Interactive proof/argument</a:t>
            </a:r>
            <a:r>
              <a:rPr lang="zh-CN" altLang="en-US" sz="2800" dirty="0" smtClean="0">
                <a:latin typeface="Lucida Sans" pitchFamily="34" charset="0"/>
                <a:ea typeface="华文细黑" pitchFamily="2" charset="-122"/>
              </a:rPr>
              <a:t> </a:t>
            </a:r>
            <a:r>
              <a:rPr lang="en-US" altLang="zh-CN" sz="2800" dirty="0" smtClean="0">
                <a:latin typeface="Lucida Sans" pitchFamily="34" charset="0"/>
                <a:ea typeface="华文细黑" pitchFamily="2" charset="-122"/>
              </a:rPr>
              <a:t>[</a:t>
            </a:r>
            <a:r>
              <a:rPr lang="en-US" altLang="zh-CN" sz="2800" dirty="0">
                <a:latin typeface="Lucida Sans" pitchFamily="34" charset="0"/>
                <a:ea typeface="华文细黑" pitchFamily="2" charset="-122"/>
              </a:rPr>
              <a:t>FS90]</a:t>
            </a:r>
          </a:p>
        </p:txBody>
      </p:sp>
      <p:sp>
        <p:nvSpPr>
          <p:cNvPr id="5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8A93-961F-400A-9C0A-34C857739589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200400" y="3810000"/>
            <a:ext cx="9144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zh-CN" sz="2000">
                <a:latin typeface="Helvetica" pitchFamily="34" charset="0"/>
              </a:rPr>
              <a:t>V</a:t>
            </a:r>
            <a:endParaRPr lang="en-US" altLang="zh-CN" sz="3200">
              <a:latin typeface="Arial" charset="0"/>
            </a:endParaRP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09600" y="3733800"/>
            <a:ext cx="1371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zh-CN" sz="2000">
                <a:latin typeface="Helvetica" pitchFamily="34" charset="0"/>
              </a:rPr>
              <a:t>P</a:t>
            </a:r>
            <a:r>
              <a:rPr lang="zh-CN" altLang="en-US" sz="1600">
                <a:latin typeface="华文细黑" pitchFamily="2" charset="-122"/>
                <a:ea typeface="华文细黑" pitchFamily="2" charset="-122"/>
              </a:rPr>
              <a:t>（</a:t>
            </a:r>
            <a:r>
              <a:rPr lang="en-US" altLang="zh-CN" sz="1600">
                <a:solidFill>
                  <a:srgbClr val="FF0066"/>
                </a:solidFill>
                <a:latin typeface="华文细黑" pitchFamily="2" charset="-122"/>
                <a:ea typeface="华文细黑" pitchFamily="2" charset="-122"/>
              </a:rPr>
              <a:t>w</a:t>
            </a:r>
            <a:r>
              <a:rPr lang="en-US" altLang="zh-CN" sz="1600" baseline="-25000">
                <a:solidFill>
                  <a:srgbClr val="FF0066"/>
                </a:solidFill>
                <a:latin typeface="华文细黑" pitchFamily="2" charset="-122"/>
                <a:ea typeface="华文细黑" pitchFamily="2" charset="-122"/>
              </a:rPr>
              <a:t>1</a:t>
            </a:r>
            <a:r>
              <a:rPr lang="zh-CN" altLang="en-US" sz="1600">
                <a:latin typeface="华文细黑" pitchFamily="2" charset="-122"/>
                <a:ea typeface="华文细黑" pitchFamily="2" charset="-122"/>
              </a:rPr>
              <a:t>）</a:t>
            </a:r>
          </a:p>
        </p:txBody>
      </p:sp>
      <p:pic>
        <p:nvPicPr>
          <p:cNvPr id="74759" name="Picture 7" descr="j0078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14400" y="4343400"/>
            <a:ext cx="652463" cy="1295400"/>
          </a:xfrm>
          <a:prstGeom prst="rect">
            <a:avLst/>
          </a:prstGeom>
          <a:noFill/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352800" y="4343400"/>
            <a:ext cx="609600" cy="1219200"/>
            <a:chOff x="331" y="1372"/>
            <a:chExt cx="455" cy="980"/>
          </a:xfrm>
        </p:grpSpPr>
        <p:sp>
          <p:nvSpPr>
            <p:cNvPr id="74761" name="AutoShape 9"/>
            <p:cNvSpPr>
              <a:spLocks noChangeAspect="1" noChangeArrowheads="1" noTextEdit="1"/>
            </p:cNvSpPr>
            <p:nvPr/>
          </p:nvSpPr>
          <p:spPr bwMode="auto">
            <a:xfrm flipH="1">
              <a:off x="331" y="1372"/>
              <a:ext cx="455" cy="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 flipH="1">
              <a:off x="331" y="1448"/>
              <a:ext cx="454" cy="904"/>
              <a:chOff x="332" y="1448"/>
              <a:chExt cx="454" cy="904"/>
            </a:xfrm>
          </p:grpSpPr>
          <p:sp>
            <p:nvSpPr>
              <p:cNvPr id="74763" name="Freeform 11"/>
              <p:cNvSpPr>
                <a:spLocks/>
              </p:cNvSpPr>
              <p:nvPr/>
            </p:nvSpPr>
            <p:spPr bwMode="auto">
              <a:xfrm>
                <a:off x="476" y="1499"/>
                <a:ext cx="178" cy="197"/>
              </a:xfrm>
              <a:custGeom>
                <a:avLst/>
                <a:gdLst/>
                <a:ahLst/>
                <a:cxnLst>
                  <a:cxn ang="0">
                    <a:pos x="278" y="136"/>
                  </a:cxn>
                  <a:cxn ang="0">
                    <a:pos x="231" y="76"/>
                  </a:cxn>
                  <a:cxn ang="0">
                    <a:pos x="166" y="30"/>
                  </a:cxn>
                  <a:cxn ang="0">
                    <a:pos x="108" y="0"/>
                  </a:cxn>
                  <a:cxn ang="0">
                    <a:pos x="61" y="8"/>
                  </a:cxn>
                  <a:cxn ang="0">
                    <a:pos x="27" y="42"/>
                  </a:cxn>
                  <a:cxn ang="0">
                    <a:pos x="0" y="144"/>
                  </a:cxn>
                  <a:cxn ang="0">
                    <a:pos x="11" y="262"/>
                  </a:cxn>
                  <a:cxn ang="0">
                    <a:pos x="39" y="376"/>
                  </a:cxn>
                  <a:cxn ang="0">
                    <a:pos x="69" y="463"/>
                  </a:cxn>
                  <a:cxn ang="0">
                    <a:pos x="128" y="554"/>
                  </a:cxn>
                  <a:cxn ang="0">
                    <a:pos x="178" y="592"/>
                  </a:cxn>
                  <a:cxn ang="0">
                    <a:pos x="247" y="592"/>
                  </a:cxn>
                  <a:cxn ang="0">
                    <a:pos x="317" y="566"/>
                  </a:cxn>
                  <a:cxn ang="0">
                    <a:pos x="352" y="501"/>
                  </a:cxn>
                  <a:cxn ang="0">
                    <a:pos x="370" y="418"/>
                  </a:cxn>
                  <a:cxn ang="0">
                    <a:pos x="363" y="315"/>
                  </a:cxn>
                  <a:cxn ang="0">
                    <a:pos x="525" y="327"/>
                  </a:cxn>
                  <a:cxn ang="0">
                    <a:pos x="534" y="281"/>
                  </a:cxn>
                  <a:cxn ang="0">
                    <a:pos x="348" y="262"/>
                  </a:cxn>
                  <a:cxn ang="0">
                    <a:pos x="301" y="156"/>
                  </a:cxn>
                  <a:cxn ang="0">
                    <a:pos x="278" y="136"/>
                  </a:cxn>
                </a:cxnLst>
                <a:rect l="0" t="0" r="r" b="b"/>
                <a:pathLst>
                  <a:path w="534" h="592">
                    <a:moveTo>
                      <a:pt x="278" y="136"/>
                    </a:moveTo>
                    <a:lnTo>
                      <a:pt x="231" y="76"/>
                    </a:lnTo>
                    <a:lnTo>
                      <a:pt x="166" y="30"/>
                    </a:lnTo>
                    <a:lnTo>
                      <a:pt x="108" y="0"/>
                    </a:lnTo>
                    <a:lnTo>
                      <a:pt x="61" y="8"/>
                    </a:lnTo>
                    <a:lnTo>
                      <a:pt x="27" y="42"/>
                    </a:lnTo>
                    <a:lnTo>
                      <a:pt x="0" y="144"/>
                    </a:lnTo>
                    <a:lnTo>
                      <a:pt x="11" y="262"/>
                    </a:lnTo>
                    <a:lnTo>
                      <a:pt x="39" y="376"/>
                    </a:lnTo>
                    <a:lnTo>
                      <a:pt x="69" y="463"/>
                    </a:lnTo>
                    <a:lnTo>
                      <a:pt x="128" y="554"/>
                    </a:lnTo>
                    <a:lnTo>
                      <a:pt x="178" y="592"/>
                    </a:lnTo>
                    <a:lnTo>
                      <a:pt x="247" y="592"/>
                    </a:lnTo>
                    <a:lnTo>
                      <a:pt x="317" y="566"/>
                    </a:lnTo>
                    <a:lnTo>
                      <a:pt x="352" y="501"/>
                    </a:lnTo>
                    <a:lnTo>
                      <a:pt x="370" y="418"/>
                    </a:lnTo>
                    <a:lnTo>
                      <a:pt x="363" y="315"/>
                    </a:lnTo>
                    <a:lnTo>
                      <a:pt x="525" y="327"/>
                    </a:lnTo>
                    <a:lnTo>
                      <a:pt x="534" y="281"/>
                    </a:lnTo>
                    <a:lnTo>
                      <a:pt x="348" y="262"/>
                    </a:lnTo>
                    <a:lnTo>
                      <a:pt x="301" y="156"/>
                    </a:lnTo>
                    <a:lnTo>
                      <a:pt x="278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64" name="Freeform 12"/>
              <p:cNvSpPr>
                <a:spLocks/>
              </p:cNvSpPr>
              <p:nvPr/>
            </p:nvSpPr>
            <p:spPr bwMode="auto">
              <a:xfrm>
                <a:off x="332" y="1448"/>
                <a:ext cx="204" cy="316"/>
              </a:xfrm>
              <a:custGeom>
                <a:avLst/>
                <a:gdLst/>
                <a:ahLst/>
                <a:cxnLst>
                  <a:cxn ang="0">
                    <a:pos x="359" y="22"/>
                  </a:cxn>
                  <a:cxn ang="0">
                    <a:pos x="436" y="0"/>
                  </a:cxn>
                  <a:cxn ang="0">
                    <a:pos x="497" y="3"/>
                  </a:cxn>
                  <a:cxn ang="0">
                    <a:pos x="544" y="37"/>
                  </a:cxn>
                  <a:cxn ang="0">
                    <a:pos x="576" y="91"/>
                  </a:cxn>
                  <a:cxn ang="0">
                    <a:pos x="564" y="147"/>
                  </a:cxn>
                  <a:cxn ang="0">
                    <a:pos x="521" y="147"/>
                  </a:cxn>
                  <a:cxn ang="0">
                    <a:pos x="532" y="101"/>
                  </a:cxn>
                  <a:cxn ang="0">
                    <a:pos x="497" y="61"/>
                  </a:cxn>
                  <a:cxn ang="0">
                    <a:pos x="464" y="45"/>
                  </a:cxn>
                  <a:cxn ang="0">
                    <a:pos x="405" y="61"/>
                  </a:cxn>
                  <a:cxn ang="0">
                    <a:pos x="429" y="106"/>
                  </a:cxn>
                  <a:cxn ang="0">
                    <a:pos x="436" y="147"/>
                  </a:cxn>
                  <a:cxn ang="0">
                    <a:pos x="429" y="182"/>
                  </a:cxn>
                  <a:cxn ang="0">
                    <a:pos x="370" y="197"/>
                  </a:cxn>
                  <a:cxn ang="0">
                    <a:pos x="308" y="185"/>
                  </a:cxn>
                  <a:cxn ang="0">
                    <a:pos x="297" y="159"/>
                  </a:cxn>
                  <a:cxn ang="0">
                    <a:pos x="231" y="231"/>
                  </a:cxn>
                  <a:cxn ang="0">
                    <a:pos x="193" y="310"/>
                  </a:cxn>
                  <a:cxn ang="0">
                    <a:pos x="139" y="413"/>
                  </a:cxn>
                  <a:cxn ang="0">
                    <a:pos x="104" y="504"/>
                  </a:cxn>
                  <a:cxn ang="0">
                    <a:pos x="89" y="592"/>
                  </a:cxn>
                  <a:cxn ang="0">
                    <a:pos x="101" y="638"/>
                  </a:cxn>
                  <a:cxn ang="0">
                    <a:pos x="163" y="695"/>
                  </a:cxn>
                  <a:cxn ang="0">
                    <a:pos x="290" y="744"/>
                  </a:cxn>
                  <a:cxn ang="0">
                    <a:pos x="359" y="766"/>
                  </a:cxn>
                  <a:cxn ang="0">
                    <a:pos x="429" y="778"/>
                  </a:cxn>
                  <a:cxn ang="0">
                    <a:pos x="532" y="820"/>
                  </a:cxn>
                  <a:cxn ang="0">
                    <a:pos x="609" y="847"/>
                  </a:cxn>
                  <a:cxn ang="0">
                    <a:pos x="614" y="899"/>
                  </a:cxn>
                  <a:cxn ang="0">
                    <a:pos x="576" y="938"/>
                  </a:cxn>
                  <a:cxn ang="0">
                    <a:pos x="529" y="949"/>
                  </a:cxn>
                  <a:cxn ang="0">
                    <a:pos x="459" y="914"/>
                  </a:cxn>
                  <a:cxn ang="0">
                    <a:pos x="297" y="831"/>
                  </a:cxn>
                  <a:cxn ang="0">
                    <a:pos x="163" y="774"/>
                  </a:cxn>
                  <a:cxn ang="0">
                    <a:pos x="69" y="710"/>
                  </a:cxn>
                  <a:cxn ang="0">
                    <a:pos x="7" y="653"/>
                  </a:cxn>
                  <a:cxn ang="0">
                    <a:pos x="0" y="584"/>
                  </a:cxn>
                  <a:cxn ang="0">
                    <a:pos x="34" y="493"/>
                  </a:cxn>
                  <a:cxn ang="0">
                    <a:pos x="104" y="356"/>
                  </a:cxn>
                  <a:cxn ang="0">
                    <a:pos x="170" y="243"/>
                  </a:cxn>
                  <a:cxn ang="0">
                    <a:pos x="251" y="125"/>
                  </a:cxn>
                  <a:cxn ang="0">
                    <a:pos x="313" y="56"/>
                  </a:cxn>
                  <a:cxn ang="0">
                    <a:pos x="390" y="22"/>
                  </a:cxn>
                  <a:cxn ang="0">
                    <a:pos x="359" y="22"/>
                  </a:cxn>
                </a:cxnLst>
                <a:rect l="0" t="0" r="r" b="b"/>
                <a:pathLst>
                  <a:path w="614" h="949">
                    <a:moveTo>
                      <a:pt x="359" y="22"/>
                    </a:moveTo>
                    <a:lnTo>
                      <a:pt x="436" y="0"/>
                    </a:lnTo>
                    <a:lnTo>
                      <a:pt x="497" y="3"/>
                    </a:lnTo>
                    <a:lnTo>
                      <a:pt x="544" y="37"/>
                    </a:lnTo>
                    <a:lnTo>
                      <a:pt x="576" y="91"/>
                    </a:lnTo>
                    <a:lnTo>
                      <a:pt x="564" y="147"/>
                    </a:lnTo>
                    <a:lnTo>
                      <a:pt x="521" y="147"/>
                    </a:lnTo>
                    <a:lnTo>
                      <a:pt x="532" y="101"/>
                    </a:lnTo>
                    <a:lnTo>
                      <a:pt x="497" y="61"/>
                    </a:lnTo>
                    <a:lnTo>
                      <a:pt x="464" y="45"/>
                    </a:lnTo>
                    <a:lnTo>
                      <a:pt x="405" y="61"/>
                    </a:lnTo>
                    <a:lnTo>
                      <a:pt x="429" y="106"/>
                    </a:lnTo>
                    <a:lnTo>
                      <a:pt x="436" y="147"/>
                    </a:lnTo>
                    <a:lnTo>
                      <a:pt x="429" y="182"/>
                    </a:lnTo>
                    <a:lnTo>
                      <a:pt x="370" y="197"/>
                    </a:lnTo>
                    <a:lnTo>
                      <a:pt x="308" y="185"/>
                    </a:lnTo>
                    <a:lnTo>
                      <a:pt x="297" y="159"/>
                    </a:lnTo>
                    <a:lnTo>
                      <a:pt x="231" y="231"/>
                    </a:lnTo>
                    <a:lnTo>
                      <a:pt x="193" y="310"/>
                    </a:lnTo>
                    <a:lnTo>
                      <a:pt x="139" y="413"/>
                    </a:lnTo>
                    <a:lnTo>
                      <a:pt x="104" y="504"/>
                    </a:lnTo>
                    <a:lnTo>
                      <a:pt x="89" y="592"/>
                    </a:lnTo>
                    <a:lnTo>
                      <a:pt x="101" y="638"/>
                    </a:lnTo>
                    <a:lnTo>
                      <a:pt x="163" y="695"/>
                    </a:lnTo>
                    <a:lnTo>
                      <a:pt x="290" y="744"/>
                    </a:lnTo>
                    <a:lnTo>
                      <a:pt x="359" y="766"/>
                    </a:lnTo>
                    <a:lnTo>
                      <a:pt x="429" y="778"/>
                    </a:lnTo>
                    <a:lnTo>
                      <a:pt x="532" y="820"/>
                    </a:lnTo>
                    <a:lnTo>
                      <a:pt x="609" y="847"/>
                    </a:lnTo>
                    <a:lnTo>
                      <a:pt x="614" y="899"/>
                    </a:lnTo>
                    <a:lnTo>
                      <a:pt x="576" y="938"/>
                    </a:lnTo>
                    <a:lnTo>
                      <a:pt x="529" y="949"/>
                    </a:lnTo>
                    <a:lnTo>
                      <a:pt x="459" y="914"/>
                    </a:lnTo>
                    <a:lnTo>
                      <a:pt x="297" y="831"/>
                    </a:lnTo>
                    <a:lnTo>
                      <a:pt x="163" y="774"/>
                    </a:lnTo>
                    <a:lnTo>
                      <a:pt x="69" y="710"/>
                    </a:lnTo>
                    <a:lnTo>
                      <a:pt x="7" y="653"/>
                    </a:lnTo>
                    <a:lnTo>
                      <a:pt x="0" y="584"/>
                    </a:lnTo>
                    <a:lnTo>
                      <a:pt x="34" y="493"/>
                    </a:lnTo>
                    <a:lnTo>
                      <a:pt x="104" y="356"/>
                    </a:lnTo>
                    <a:lnTo>
                      <a:pt x="170" y="243"/>
                    </a:lnTo>
                    <a:lnTo>
                      <a:pt x="251" y="125"/>
                    </a:lnTo>
                    <a:lnTo>
                      <a:pt x="313" y="56"/>
                    </a:lnTo>
                    <a:lnTo>
                      <a:pt x="390" y="22"/>
                    </a:lnTo>
                    <a:lnTo>
                      <a:pt x="35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65" name="Freeform 13"/>
              <p:cNvSpPr>
                <a:spLocks/>
              </p:cNvSpPr>
              <p:nvPr/>
            </p:nvSpPr>
            <p:spPr bwMode="auto">
              <a:xfrm>
                <a:off x="525" y="1710"/>
                <a:ext cx="107" cy="297"/>
              </a:xfrm>
              <a:custGeom>
                <a:avLst/>
                <a:gdLst/>
                <a:ahLst/>
                <a:cxnLst>
                  <a:cxn ang="0">
                    <a:pos x="20" y="69"/>
                  </a:cxn>
                  <a:cxn ang="0">
                    <a:pos x="32" y="23"/>
                  </a:cxn>
                  <a:cxn ang="0">
                    <a:pos x="82" y="0"/>
                  </a:cxn>
                  <a:cxn ang="0">
                    <a:pos x="127" y="0"/>
                  </a:cxn>
                  <a:cxn ang="0">
                    <a:pos x="186" y="34"/>
                  </a:cxn>
                  <a:cxn ang="0">
                    <a:pos x="240" y="115"/>
                  </a:cxn>
                  <a:cxn ang="0">
                    <a:pos x="279" y="197"/>
                  </a:cxn>
                  <a:cxn ang="0">
                    <a:pos x="298" y="311"/>
                  </a:cxn>
                  <a:cxn ang="0">
                    <a:pos x="314" y="444"/>
                  </a:cxn>
                  <a:cxn ang="0">
                    <a:pos x="321" y="572"/>
                  </a:cxn>
                  <a:cxn ang="0">
                    <a:pos x="321" y="739"/>
                  </a:cxn>
                  <a:cxn ang="0">
                    <a:pos x="298" y="842"/>
                  </a:cxn>
                  <a:cxn ang="0">
                    <a:pos x="256" y="880"/>
                  </a:cxn>
                  <a:cxn ang="0">
                    <a:pos x="182" y="891"/>
                  </a:cxn>
                  <a:cxn ang="0">
                    <a:pos x="105" y="888"/>
                  </a:cxn>
                  <a:cxn ang="0">
                    <a:pos x="65" y="842"/>
                  </a:cxn>
                  <a:cxn ang="0">
                    <a:pos x="43" y="763"/>
                  </a:cxn>
                  <a:cxn ang="0">
                    <a:pos x="23" y="683"/>
                  </a:cxn>
                  <a:cxn ang="0">
                    <a:pos x="8" y="539"/>
                  </a:cxn>
                  <a:cxn ang="0">
                    <a:pos x="0" y="376"/>
                  </a:cxn>
                  <a:cxn ang="0">
                    <a:pos x="0" y="186"/>
                  </a:cxn>
                  <a:cxn ang="0">
                    <a:pos x="20" y="103"/>
                  </a:cxn>
                  <a:cxn ang="0">
                    <a:pos x="20" y="69"/>
                  </a:cxn>
                </a:cxnLst>
                <a:rect l="0" t="0" r="r" b="b"/>
                <a:pathLst>
                  <a:path w="321" h="891">
                    <a:moveTo>
                      <a:pt x="20" y="69"/>
                    </a:moveTo>
                    <a:lnTo>
                      <a:pt x="32" y="23"/>
                    </a:lnTo>
                    <a:lnTo>
                      <a:pt x="82" y="0"/>
                    </a:lnTo>
                    <a:lnTo>
                      <a:pt x="127" y="0"/>
                    </a:lnTo>
                    <a:lnTo>
                      <a:pt x="186" y="34"/>
                    </a:lnTo>
                    <a:lnTo>
                      <a:pt x="240" y="115"/>
                    </a:lnTo>
                    <a:lnTo>
                      <a:pt x="279" y="197"/>
                    </a:lnTo>
                    <a:lnTo>
                      <a:pt x="298" y="311"/>
                    </a:lnTo>
                    <a:lnTo>
                      <a:pt x="314" y="444"/>
                    </a:lnTo>
                    <a:lnTo>
                      <a:pt x="321" y="572"/>
                    </a:lnTo>
                    <a:lnTo>
                      <a:pt x="321" y="739"/>
                    </a:lnTo>
                    <a:lnTo>
                      <a:pt x="298" y="842"/>
                    </a:lnTo>
                    <a:lnTo>
                      <a:pt x="256" y="880"/>
                    </a:lnTo>
                    <a:lnTo>
                      <a:pt x="182" y="891"/>
                    </a:lnTo>
                    <a:lnTo>
                      <a:pt x="105" y="888"/>
                    </a:lnTo>
                    <a:lnTo>
                      <a:pt x="65" y="842"/>
                    </a:lnTo>
                    <a:lnTo>
                      <a:pt x="43" y="763"/>
                    </a:lnTo>
                    <a:lnTo>
                      <a:pt x="23" y="683"/>
                    </a:lnTo>
                    <a:lnTo>
                      <a:pt x="8" y="539"/>
                    </a:lnTo>
                    <a:lnTo>
                      <a:pt x="0" y="376"/>
                    </a:lnTo>
                    <a:lnTo>
                      <a:pt x="0" y="186"/>
                    </a:lnTo>
                    <a:lnTo>
                      <a:pt x="20" y="103"/>
                    </a:lnTo>
                    <a:lnTo>
                      <a:pt x="20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66" name="Freeform 14"/>
              <p:cNvSpPr>
                <a:spLocks/>
              </p:cNvSpPr>
              <p:nvPr/>
            </p:nvSpPr>
            <p:spPr bwMode="auto">
              <a:xfrm>
                <a:off x="574" y="1719"/>
                <a:ext cx="163" cy="22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127" y="11"/>
                  </a:cxn>
                  <a:cxn ang="0">
                    <a:pos x="231" y="30"/>
                  </a:cxn>
                  <a:cxn ang="0">
                    <a:pos x="340" y="91"/>
                  </a:cxn>
                  <a:cxn ang="0">
                    <a:pos x="417" y="136"/>
                  </a:cxn>
                  <a:cxn ang="0">
                    <a:pos x="467" y="202"/>
                  </a:cxn>
                  <a:cxn ang="0">
                    <a:pos x="490" y="239"/>
                  </a:cxn>
                  <a:cxn ang="0">
                    <a:pos x="444" y="350"/>
                  </a:cxn>
                  <a:cxn ang="0">
                    <a:pos x="370" y="418"/>
                  </a:cxn>
                  <a:cxn ang="0">
                    <a:pos x="281" y="467"/>
                  </a:cxn>
                  <a:cxn ang="0">
                    <a:pos x="235" y="497"/>
                  </a:cxn>
                  <a:cxn ang="0">
                    <a:pos x="154" y="512"/>
                  </a:cxn>
                  <a:cxn ang="0">
                    <a:pos x="151" y="543"/>
                  </a:cxn>
                  <a:cxn ang="0">
                    <a:pos x="213" y="570"/>
                  </a:cxn>
                  <a:cxn ang="0">
                    <a:pos x="301" y="593"/>
                  </a:cxn>
                  <a:cxn ang="0">
                    <a:pos x="385" y="638"/>
                  </a:cxn>
                  <a:cxn ang="0">
                    <a:pos x="351" y="672"/>
                  </a:cxn>
                  <a:cxn ang="0">
                    <a:pos x="316" y="684"/>
                  </a:cxn>
                  <a:cxn ang="0">
                    <a:pos x="266" y="634"/>
                  </a:cxn>
                  <a:cxn ang="0">
                    <a:pos x="189" y="603"/>
                  </a:cxn>
                  <a:cxn ang="0">
                    <a:pos x="127" y="581"/>
                  </a:cxn>
                  <a:cxn ang="0">
                    <a:pos x="127" y="536"/>
                  </a:cxn>
                  <a:cxn ang="0">
                    <a:pos x="139" y="487"/>
                  </a:cxn>
                  <a:cxn ang="0">
                    <a:pos x="178" y="467"/>
                  </a:cxn>
                  <a:cxn ang="0">
                    <a:pos x="301" y="418"/>
                  </a:cxn>
                  <a:cxn ang="0">
                    <a:pos x="370" y="342"/>
                  </a:cxn>
                  <a:cxn ang="0">
                    <a:pos x="420" y="262"/>
                  </a:cxn>
                  <a:cxn ang="0">
                    <a:pos x="409" y="224"/>
                  </a:cxn>
                  <a:cxn ang="0">
                    <a:pos x="370" y="178"/>
                  </a:cxn>
                  <a:cxn ang="0">
                    <a:pos x="278" y="114"/>
                  </a:cxn>
                  <a:cxn ang="0">
                    <a:pos x="166" y="91"/>
                  </a:cxn>
                  <a:cxn ang="0">
                    <a:pos x="92" y="87"/>
                  </a:cxn>
                  <a:cxn ang="0">
                    <a:pos x="27" y="87"/>
                  </a:cxn>
                  <a:cxn ang="0">
                    <a:pos x="0" y="45"/>
                  </a:cxn>
                  <a:cxn ang="0">
                    <a:pos x="27" y="0"/>
                  </a:cxn>
                </a:cxnLst>
                <a:rect l="0" t="0" r="r" b="b"/>
                <a:pathLst>
                  <a:path w="490" h="684">
                    <a:moveTo>
                      <a:pt x="27" y="0"/>
                    </a:moveTo>
                    <a:lnTo>
                      <a:pt x="127" y="11"/>
                    </a:lnTo>
                    <a:lnTo>
                      <a:pt x="231" y="30"/>
                    </a:lnTo>
                    <a:lnTo>
                      <a:pt x="340" y="91"/>
                    </a:lnTo>
                    <a:lnTo>
                      <a:pt x="417" y="136"/>
                    </a:lnTo>
                    <a:lnTo>
                      <a:pt x="467" y="202"/>
                    </a:lnTo>
                    <a:lnTo>
                      <a:pt x="490" y="239"/>
                    </a:lnTo>
                    <a:lnTo>
                      <a:pt x="444" y="350"/>
                    </a:lnTo>
                    <a:lnTo>
                      <a:pt x="370" y="418"/>
                    </a:lnTo>
                    <a:lnTo>
                      <a:pt x="281" y="467"/>
                    </a:lnTo>
                    <a:lnTo>
                      <a:pt x="235" y="497"/>
                    </a:lnTo>
                    <a:lnTo>
                      <a:pt x="154" y="512"/>
                    </a:lnTo>
                    <a:lnTo>
                      <a:pt x="151" y="543"/>
                    </a:lnTo>
                    <a:lnTo>
                      <a:pt x="213" y="570"/>
                    </a:lnTo>
                    <a:lnTo>
                      <a:pt x="301" y="593"/>
                    </a:lnTo>
                    <a:lnTo>
                      <a:pt x="385" y="638"/>
                    </a:lnTo>
                    <a:lnTo>
                      <a:pt x="351" y="672"/>
                    </a:lnTo>
                    <a:lnTo>
                      <a:pt x="316" y="684"/>
                    </a:lnTo>
                    <a:lnTo>
                      <a:pt x="266" y="634"/>
                    </a:lnTo>
                    <a:lnTo>
                      <a:pt x="189" y="603"/>
                    </a:lnTo>
                    <a:lnTo>
                      <a:pt x="127" y="581"/>
                    </a:lnTo>
                    <a:lnTo>
                      <a:pt x="127" y="536"/>
                    </a:lnTo>
                    <a:lnTo>
                      <a:pt x="139" y="487"/>
                    </a:lnTo>
                    <a:lnTo>
                      <a:pt x="178" y="467"/>
                    </a:lnTo>
                    <a:lnTo>
                      <a:pt x="301" y="418"/>
                    </a:lnTo>
                    <a:lnTo>
                      <a:pt x="370" y="342"/>
                    </a:lnTo>
                    <a:lnTo>
                      <a:pt x="420" y="262"/>
                    </a:lnTo>
                    <a:lnTo>
                      <a:pt x="409" y="224"/>
                    </a:lnTo>
                    <a:lnTo>
                      <a:pt x="370" y="178"/>
                    </a:lnTo>
                    <a:lnTo>
                      <a:pt x="278" y="114"/>
                    </a:lnTo>
                    <a:lnTo>
                      <a:pt x="166" y="91"/>
                    </a:lnTo>
                    <a:lnTo>
                      <a:pt x="92" y="87"/>
                    </a:lnTo>
                    <a:lnTo>
                      <a:pt x="27" y="87"/>
                    </a:lnTo>
                    <a:lnTo>
                      <a:pt x="0" y="4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67" name="Freeform 15"/>
              <p:cNvSpPr>
                <a:spLocks/>
              </p:cNvSpPr>
              <p:nvPr/>
            </p:nvSpPr>
            <p:spPr bwMode="auto">
              <a:xfrm>
                <a:off x="587" y="1977"/>
                <a:ext cx="199" cy="369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15" y="0"/>
                  </a:cxn>
                  <a:cxn ang="0">
                    <a:pos x="0" y="80"/>
                  </a:cxn>
                  <a:cxn ang="0">
                    <a:pos x="38" y="126"/>
                  </a:cxn>
                  <a:cxn ang="0">
                    <a:pos x="162" y="236"/>
                  </a:cxn>
                  <a:cxn ang="0">
                    <a:pos x="270" y="376"/>
                  </a:cxn>
                  <a:cxn ang="0">
                    <a:pos x="340" y="521"/>
                  </a:cxn>
                  <a:cxn ang="0">
                    <a:pos x="351" y="616"/>
                  </a:cxn>
                  <a:cxn ang="0">
                    <a:pos x="347" y="685"/>
                  </a:cxn>
                  <a:cxn ang="0">
                    <a:pos x="317" y="840"/>
                  </a:cxn>
                  <a:cxn ang="0">
                    <a:pos x="277" y="966"/>
                  </a:cxn>
                  <a:cxn ang="0">
                    <a:pos x="244" y="1039"/>
                  </a:cxn>
                  <a:cxn ang="0">
                    <a:pos x="235" y="1084"/>
                  </a:cxn>
                  <a:cxn ang="0">
                    <a:pos x="270" y="1084"/>
                  </a:cxn>
                  <a:cxn ang="0">
                    <a:pos x="324" y="1069"/>
                  </a:cxn>
                  <a:cxn ang="0">
                    <a:pos x="340" y="1072"/>
                  </a:cxn>
                  <a:cxn ang="0">
                    <a:pos x="452" y="1079"/>
                  </a:cxn>
                  <a:cxn ang="0">
                    <a:pos x="538" y="1106"/>
                  </a:cxn>
                  <a:cxn ang="0">
                    <a:pos x="568" y="1091"/>
                  </a:cxn>
                  <a:cxn ang="0">
                    <a:pos x="596" y="1034"/>
                  </a:cxn>
                  <a:cxn ang="0">
                    <a:pos x="568" y="1004"/>
                  </a:cxn>
                  <a:cxn ang="0">
                    <a:pos x="441" y="1000"/>
                  </a:cxn>
                  <a:cxn ang="0">
                    <a:pos x="351" y="1012"/>
                  </a:cxn>
                  <a:cxn ang="0">
                    <a:pos x="305" y="1034"/>
                  </a:cxn>
                  <a:cxn ang="0">
                    <a:pos x="312" y="981"/>
                  </a:cxn>
                  <a:cxn ang="0">
                    <a:pos x="359" y="901"/>
                  </a:cxn>
                  <a:cxn ang="0">
                    <a:pos x="398" y="776"/>
                  </a:cxn>
                  <a:cxn ang="0">
                    <a:pos x="429" y="669"/>
                  </a:cxn>
                  <a:cxn ang="0">
                    <a:pos x="406" y="548"/>
                  </a:cxn>
                  <a:cxn ang="0">
                    <a:pos x="371" y="418"/>
                  </a:cxn>
                  <a:cxn ang="0">
                    <a:pos x="301" y="270"/>
                  </a:cxn>
                  <a:cxn ang="0">
                    <a:pos x="200" y="133"/>
                  </a:cxn>
                  <a:cxn ang="0">
                    <a:pos x="115" y="34"/>
                  </a:cxn>
                  <a:cxn ang="0">
                    <a:pos x="69" y="0"/>
                  </a:cxn>
                </a:cxnLst>
                <a:rect l="0" t="0" r="r" b="b"/>
                <a:pathLst>
                  <a:path w="596" h="1106">
                    <a:moveTo>
                      <a:pt x="69" y="0"/>
                    </a:moveTo>
                    <a:lnTo>
                      <a:pt x="15" y="0"/>
                    </a:lnTo>
                    <a:lnTo>
                      <a:pt x="0" y="80"/>
                    </a:lnTo>
                    <a:lnTo>
                      <a:pt x="38" y="126"/>
                    </a:lnTo>
                    <a:lnTo>
                      <a:pt x="162" y="236"/>
                    </a:lnTo>
                    <a:lnTo>
                      <a:pt x="270" y="376"/>
                    </a:lnTo>
                    <a:lnTo>
                      <a:pt x="340" y="521"/>
                    </a:lnTo>
                    <a:lnTo>
                      <a:pt x="351" y="616"/>
                    </a:lnTo>
                    <a:lnTo>
                      <a:pt x="347" y="685"/>
                    </a:lnTo>
                    <a:lnTo>
                      <a:pt x="317" y="840"/>
                    </a:lnTo>
                    <a:lnTo>
                      <a:pt x="277" y="966"/>
                    </a:lnTo>
                    <a:lnTo>
                      <a:pt x="244" y="1039"/>
                    </a:lnTo>
                    <a:lnTo>
                      <a:pt x="235" y="1084"/>
                    </a:lnTo>
                    <a:lnTo>
                      <a:pt x="270" y="1084"/>
                    </a:lnTo>
                    <a:lnTo>
                      <a:pt x="324" y="1069"/>
                    </a:lnTo>
                    <a:lnTo>
                      <a:pt x="340" y="1072"/>
                    </a:lnTo>
                    <a:lnTo>
                      <a:pt x="452" y="1079"/>
                    </a:lnTo>
                    <a:lnTo>
                      <a:pt x="538" y="1106"/>
                    </a:lnTo>
                    <a:lnTo>
                      <a:pt x="568" y="1091"/>
                    </a:lnTo>
                    <a:lnTo>
                      <a:pt x="596" y="1034"/>
                    </a:lnTo>
                    <a:lnTo>
                      <a:pt x="568" y="1004"/>
                    </a:lnTo>
                    <a:lnTo>
                      <a:pt x="441" y="1000"/>
                    </a:lnTo>
                    <a:lnTo>
                      <a:pt x="351" y="1012"/>
                    </a:lnTo>
                    <a:lnTo>
                      <a:pt x="305" y="1034"/>
                    </a:lnTo>
                    <a:lnTo>
                      <a:pt x="312" y="981"/>
                    </a:lnTo>
                    <a:lnTo>
                      <a:pt x="359" y="901"/>
                    </a:lnTo>
                    <a:lnTo>
                      <a:pt x="398" y="776"/>
                    </a:lnTo>
                    <a:lnTo>
                      <a:pt x="429" y="669"/>
                    </a:lnTo>
                    <a:lnTo>
                      <a:pt x="406" y="548"/>
                    </a:lnTo>
                    <a:lnTo>
                      <a:pt x="371" y="418"/>
                    </a:lnTo>
                    <a:lnTo>
                      <a:pt x="301" y="270"/>
                    </a:lnTo>
                    <a:lnTo>
                      <a:pt x="200" y="133"/>
                    </a:lnTo>
                    <a:lnTo>
                      <a:pt x="115" y="34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68" name="Freeform 16"/>
              <p:cNvSpPr>
                <a:spLocks/>
              </p:cNvSpPr>
              <p:nvPr/>
            </p:nvSpPr>
            <p:spPr bwMode="auto">
              <a:xfrm>
                <a:off x="462" y="1976"/>
                <a:ext cx="134" cy="376"/>
              </a:xfrm>
              <a:custGeom>
                <a:avLst/>
                <a:gdLst/>
                <a:ahLst/>
                <a:cxnLst>
                  <a:cxn ang="0">
                    <a:pos x="278" y="0"/>
                  </a:cxn>
                  <a:cxn ang="0">
                    <a:pos x="228" y="106"/>
                  </a:cxn>
                  <a:cxn ang="0">
                    <a:pos x="193" y="261"/>
                  </a:cxn>
                  <a:cxn ang="0">
                    <a:pos x="151" y="433"/>
                  </a:cxn>
                  <a:cxn ang="0">
                    <a:pos x="112" y="607"/>
                  </a:cxn>
                  <a:cxn ang="0">
                    <a:pos x="112" y="671"/>
                  </a:cxn>
                  <a:cxn ang="0">
                    <a:pos x="151" y="786"/>
                  </a:cxn>
                  <a:cxn ang="0">
                    <a:pos x="204" y="847"/>
                  </a:cxn>
                  <a:cxn ang="0">
                    <a:pos x="255" y="923"/>
                  </a:cxn>
                  <a:cxn ang="0">
                    <a:pos x="290" y="979"/>
                  </a:cxn>
                  <a:cxn ang="0">
                    <a:pos x="274" y="1006"/>
                  </a:cxn>
                  <a:cxn ang="0">
                    <a:pos x="186" y="1017"/>
                  </a:cxn>
                  <a:cxn ang="0">
                    <a:pos x="42" y="1039"/>
                  </a:cxn>
                  <a:cxn ang="0">
                    <a:pos x="0" y="1074"/>
                  </a:cxn>
                  <a:cxn ang="0">
                    <a:pos x="35" y="1105"/>
                  </a:cxn>
                  <a:cxn ang="0">
                    <a:pos x="116" y="1127"/>
                  </a:cxn>
                  <a:cxn ang="0">
                    <a:pos x="209" y="1081"/>
                  </a:cxn>
                  <a:cxn ang="0">
                    <a:pos x="278" y="1051"/>
                  </a:cxn>
                  <a:cxn ang="0">
                    <a:pos x="367" y="1039"/>
                  </a:cxn>
                  <a:cxn ang="0">
                    <a:pos x="402" y="1029"/>
                  </a:cxn>
                  <a:cxn ang="0">
                    <a:pos x="390" y="990"/>
                  </a:cxn>
                  <a:cxn ang="0">
                    <a:pos x="290" y="892"/>
                  </a:cxn>
                  <a:cxn ang="0">
                    <a:pos x="231" y="789"/>
                  </a:cxn>
                  <a:cxn ang="0">
                    <a:pos x="181" y="721"/>
                  </a:cxn>
                  <a:cxn ang="0">
                    <a:pos x="174" y="653"/>
                  </a:cxn>
                  <a:cxn ang="0">
                    <a:pos x="197" y="539"/>
                  </a:cxn>
                  <a:cxn ang="0">
                    <a:pos x="251" y="421"/>
                  </a:cxn>
                  <a:cxn ang="0">
                    <a:pos x="309" y="221"/>
                  </a:cxn>
                  <a:cxn ang="0">
                    <a:pos x="360" y="103"/>
                  </a:cxn>
                  <a:cxn ang="0">
                    <a:pos x="355" y="34"/>
                  </a:cxn>
                  <a:cxn ang="0">
                    <a:pos x="309" y="0"/>
                  </a:cxn>
                  <a:cxn ang="0">
                    <a:pos x="278" y="0"/>
                  </a:cxn>
                </a:cxnLst>
                <a:rect l="0" t="0" r="r" b="b"/>
                <a:pathLst>
                  <a:path w="402" h="1127">
                    <a:moveTo>
                      <a:pt x="278" y="0"/>
                    </a:moveTo>
                    <a:lnTo>
                      <a:pt x="228" y="106"/>
                    </a:lnTo>
                    <a:lnTo>
                      <a:pt x="193" y="261"/>
                    </a:lnTo>
                    <a:lnTo>
                      <a:pt x="151" y="433"/>
                    </a:lnTo>
                    <a:lnTo>
                      <a:pt x="112" y="607"/>
                    </a:lnTo>
                    <a:lnTo>
                      <a:pt x="112" y="671"/>
                    </a:lnTo>
                    <a:lnTo>
                      <a:pt x="151" y="786"/>
                    </a:lnTo>
                    <a:lnTo>
                      <a:pt x="204" y="847"/>
                    </a:lnTo>
                    <a:lnTo>
                      <a:pt x="255" y="923"/>
                    </a:lnTo>
                    <a:lnTo>
                      <a:pt x="290" y="979"/>
                    </a:lnTo>
                    <a:lnTo>
                      <a:pt x="274" y="1006"/>
                    </a:lnTo>
                    <a:lnTo>
                      <a:pt x="186" y="1017"/>
                    </a:lnTo>
                    <a:lnTo>
                      <a:pt x="42" y="1039"/>
                    </a:lnTo>
                    <a:lnTo>
                      <a:pt x="0" y="1074"/>
                    </a:lnTo>
                    <a:lnTo>
                      <a:pt x="35" y="1105"/>
                    </a:lnTo>
                    <a:lnTo>
                      <a:pt x="116" y="1127"/>
                    </a:lnTo>
                    <a:lnTo>
                      <a:pt x="209" y="1081"/>
                    </a:lnTo>
                    <a:lnTo>
                      <a:pt x="278" y="1051"/>
                    </a:lnTo>
                    <a:lnTo>
                      <a:pt x="367" y="1039"/>
                    </a:lnTo>
                    <a:lnTo>
                      <a:pt x="402" y="1029"/>
                    </a:lnTo>
                    <a:lnTo>
                      <a:pt x="390" y="990"/>
                    </a:lnTo>
                    <a:lnTo>
                      <a:pt x="290" y="892"/>
                    </a:lnTo>
                    <a:lnTo>
                      <a:pt x="231" y="789"/>
                    </a:lnTo>
                    <a:lnTo>
                      <a:pt x="181" y="721"/>
                    </a:lnTo>
                    <a:lnTo>
                      <a:pt x="174" y="653"/>
                    </a:lnTo>
                    <a:lnTo>
                      <a:pt x="197" y="539"/>
                    </a:lnTo>
                    <a:lnTo>
                      <a:pt x="251" y="421"/>
                    </a:lnTo>
                    <a:lnTo>
                      <a:pt x="309" y="221"/>
                    </a:lnTo>
                    <a:lnTo>
                      <a:pt x="360" y="103"/>
                    </a:lnTo>
                    <a:lnTo>
                      <a:pt x="355" y="34"/>
                    </a:lnTo>
                    <a:lnTo>
                      <a:pt x="309" y="0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430" y="1373"/>
              <a:ext cx="82" cy="111"/>
              <a:chOff x="605" y="1373"/>
              <a:chExt cx="82" cy="111"/>
            </a:xfrm>
          </p:grpSpPr>
          <p:sp>
            <p:nvSpPr>
              <p:cNvPr id="74770" name="Freeform 18"/>
              <p:cNvSpPr>
                <a:spLocks/>
              </p:cNvSpPr>
              <p:nvPr/>
            </p:nvSpPr>
            <p:spPr bwMode="auto">
              <a:xfrm>
                <a:off x="621" y="1373"/>
                <a:ext cx="66" cy="77"/>
              </a:xfrm>
              <a:custGeom>
                <a:avLst/>
                <a:gdLst/>
                <a:ahLst/>
                <a:cxnLst>
                  <a:cxn ang="0">
                    <a:pos x="24" y="11"/>
                  </a:cxn>
                  <a:cxn ang="0">
                    <a:pos x="77" y="0"/>
                  </a:cxn>
                  <a:cxn ang="0">
                    <a:pos x="129" y="4"/>
                  </a:cxn>
                  <a:cxn ang="0">
                    <a:pos x="175" y="26"/>
                  </a:cxn>
                  <a:cxn ang="0">
                    <a:pos x="199" y="68"/>
                  </a:cxn>
                  <a:cxn ang="0">
                    <a:pos x="199" y="102"/>
                  </a:cxn>
                  <a:cxn ang="0">
                    <a:pos x="175" y="148"/>
                  </a:cxn>
                  <a:cxn ang="0">
                    <a:pos x="136" y="174"/>
                  </a:cxn>
                  <a:cxn ang="0">
                    <a:pos x="77" y="174"/>
                  </a:cxn>
                  <a:cxn ang="0">
                    <a:pos x="42" y="197"/>
                  </a:cxn>
                  <a:cxn ang="0">
                    <a:pos x="31" y="232"/>
                  </a:cxn>
                  <a:cxn ang="0">
                    <a:pos x="0" y="220"/>
                  </a:cxn>
                  <a:cxn ang="0">
                    <a:pos x="12" y="174"/>
                  </a:cxn>
                  <a:cxn ang="0">
                    <a:pos x="54" y="148"/>
                  </a:cxn>
                  <a:cxn ang="0">
                    <a:pos x="124" y="141"/>
                  </a:cxn>
                  <a:cxn ang="0">
                    <a:pos x="152" y="114"/>
                  </a:cxn>
                  <a:cxn ang="0">
                    <a:pos x="159" y="72"/>
                  </a:cxn>
                  <a:cxn ang="0">
                    <a:pos x="129" y="34"/>
                  </a:cxn>
                  <a:cxn ang="0">
                    <a:pos x="82" y="34"/>
                  </a:cxn>
                  <a:cxn ang="0">
                    <a:pos x="31" y="46"/>
                  </a:cxn>
                  <a:cxn ang="0">
                    <a:pos x="12" y="34"/>
                  </a:cxn>
                  <a:cxn ang="0">
                    <a:pos x="24" y="11"/>
                  </a:cxn>
                </a:cxnLst>
                <a:rect l="0" t="0" r="r" b="b"/>
                <a:pathLst>
                  <a:path w="199" h="232">
                    <a:moveTo>
                      <a:pt x="24" y="11"/>
                    </a:moveTo>
                    <a:lnTo>
                      <a:pt x="77" y="0"/>
                    </a:lnTo>
                    <a:lnTo>
                      <a:pt x="129" y="4"/>
                    </a:lnTo>
                    <a:lnTo>
                      <a:pt x="175" y="26"/>
                    </a:lnTo>
                    <a:lnTo>
                      <a:pt x="199" y="68"/>
                    </a:lnTo>
                    <a:lnTo>
                      <a:pt x="199" y="102"/>
                    </a:lnTo>
                    <a:lnTo>
                      <a:pt x="175" y="148"/>
                    </a:lnTo>
                    <a:lnTo>
                      <a:pt x="136" y="174"/>
                    </a:lnTo>
                    <a:lnTo>
                      <a:pt x="77" y="174"/>
                    </a:lnTo>
                    <a:lnTo>
                      <a:pt x="42" y="197"/>
                    </a:lnTo>
                    <a:lnTo>
                      <a:pt x="31" y="232"/>
                    </a:lnTo>
                    <a:lnTo>
                      <a:pt x="0" y="220"/>
                    </a:lnTo>
                    <a:lnTo>
                      <a:pt x="12" y="174"/>
                    </a:lnTo>
                    <a:lnTo>
                      <a:pt x="54" y="148"/>
                    </a:lnTo>
                    <a:lnTo>
                      <a:pt x="124" y="141"/>
                    </a:lnTo>
                    <a:lnTo>
                      <a:pt x="152" y="114"/>
                    </a:lnTo>
                    <a:lnTo>
                      <a:pt x="159" y="72"/>
                    </a:lnTo>
                    <a:lnTo>
                      <a:pt x="129" y="34"/>
                    </a:lnTo>
                    <a:lnTo>
                      <a:pt x="82" y="34"/>
                    </a:lnTo>
                    <a:lnTo>
                      <a:pt x="31" y="46"/>
                    </a:lnTo>
                    <a:lnTo>
                      <a:pt x="12" y="34"/>
                    </a:lnTo>
                    <a:lnTo>
                      <a:pt x="24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71" name="Freeform 19"/>
              <p:cNvSpPr>
                <a:spLocks/>
              </p:cNvSpPr>
              <p:nvPr/>
            </p:nvSpPr>
            <p:spPr bwMode="auto">
              <a:xfrm>
                <a:off x="605" y="1463"/>
                <a:ext cx="21" cy="21"/>
              </a:xfrm>
              <a:custGeom>
                <a:avLst/>
                <a:gdLst/>
                <a:ahLst/>
                <a:cxnLst>
                  <a:cxn ang="0">
                    <a:pos x="61" y="4"/>
                  </a:cxn>
                  <a:cxn ang="0">
                    <a:pos x="30" y="0"/>
                  </a:cxn>
                  <a:cxn ang="0">
                    <a:pos x="9" y="24"/>
                  </a:cxn>
                  <a:cxn ang="0">
                    <a:pos x="0" y="60"/>
                  </a:cxn>
                  <a:cxn ang="0">
                    <a:pos x="30" y="63"/>
                  </a:cxn>
                  <a:cxn ang="0">
                    <a:pos x="56" y="47"/>
                  </a:cxn>
                  <a:cxn ang="0">
                    <a:pos x="61" y="4"/>
                  </a:cxn>
                </a:cxnLst>
                <a:rect l="0" t="0" r="r" b="b"/>
                <a:pathLst>
                  <a:path w="61" h="63">
                    <a:moveTo>
                      <a:pt x="61" y="4"/>
                    </a:moveTo>
                    <a:lnTo>
                      <a:pt x="30" y="0"/>
                    </a:lnTo>
                    <a:lnTo>
                      <a:pt x="9" y="24"/>
                    </a:lnTo>
                    <a:lnTo>
                      <a:pt x="0" y="60"/>
                    </a:lnTo>
                    <a:lnTo>
                      <a:pt x="30" y="63"/>
                    </a:lnTo>
                    <a:lnTo>
                      <a:pt x="56" y="47"/>
                    </a:lnTo>
                    <a:lnTo>
                      <a:pt x="61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74772" name="Line 20"/>
          <p:cNvSpPr>
            <a:spLocks noChangeShapeType="1"/>
          </p:cNvSpPr>
          <p:nvPr/>
        </p:nvSpPr>
        <p:spPr bwMode="auto">
          <a:xfrm flipH="1">
            <a:off x="1828800" y="4800600"/>
            <a:ext cx="1371600" cy="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2987824" y="2564904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altLang="zh-CN" sz="2000" dirty="0" smtClean="0">
                <a:latin typeface="Lucida Sans" pitchFamily="34" charset="0"/>
                <a:ea typeface="华文细黑" pitchFamily="2" charset="-122"/>
              </a:rPr>
              <a:t>Common input</a:t>
            </a:r>
            <a:r>
              <a:rPr lang="zh-CN" altLang="en-US" sz="2000" dirty="0" smtClean="0">
                <a:latin typeface="Lucida Sans" pitchFamily="34" charset="0"/>
                <a:ea typeface="华文细黑" pitchFamily="2" charset="-122"/>
              </a:rPr>
              <a:t>：</a:t>
            </a:r>
            <a:r>
              <a:rPr lang="en-US" altLang="zh-CN" sz="2000" dirty="0">
                <a:latin typeface="Lucida Sans" pitchFamily="34" charset="0"/>
                <a:ea typeface="华文细黑" pitchFamily="2" charset="-122"/>
              </a:rPr>
              <a:t>x </a:t>
            </a:r>
            <a:r>
              <a:rPr lang="en-US" altLang="en-US" sz="20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</a:t>
            </a:r>
            <a:r>
              <a:rPr lang="en-US" altLang="zh-CN" sz="2000" dirty="0">
                <a:latin typeface="Lucida Sans" pitchFamily="34" charset="0"/>
                <a:ea typeface="华文细黑" pitchFamily="2" charset="-122"/>
                <a:sym typeface="Symbol" pitchFamily="18" charset="2"/>
              </a:rPr>
              <a:t>L</a:t>
            </a:r>
            <a:endParaRPr lang="en-US" altLang="zh-CN" baseline="-25000" dirty="0">
              <a:latin typeface="Lucida Sans" pitchFamily="34" charset="0"/>
              <a:sym typeface="Symbol" pitchFamily="18" charset="2"/>
            </a:endParaRP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1828800" y="5410200"/>
            <a:ext cx="1479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>
                <a:latin typeface="Arial" charset="0"/>
              </a:rPr>
              <a:t>accept/reject</a:t>
            </a:r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2286000" y="41148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1</a:t>
            </a:r>
          </a:p>
        </p:txBody>
      </p:sp>
      <p:sp>
        <p:nvSpPr>
          <p:cNvPr id="74781" name="Text Box 29"/>
          <p:cNvSpPr txBox="1">
            <a:spLocks noChangeArrowheads="1"/>
          </p:cNvSpPr>
          <p:nvPr/>
        </p:nvSpPr>
        <p:spPr bwMode="auto">
          <a:xfrm>
            <a:off x="2286000" y="4419600"/>
            <a:ext cx="629816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altLang="zh-CN" sz="2000" dirty="0">
                <a:latin typeface="Arial" charset="0"/>
              </a:rPr>
              <a:t>m</a:t>
            </a:r>
            <a:r>
              <a:rPr lang="en-US" altLang="zh-CN" sz="2000" baseline="-25000" dirty="0">
                <a:latin typeface="Arial" charset="0"/>
              </a:rPr>
              <a:t>2</a:t>
            </a: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2286000" y="47244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3</a:t>
            </a: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2286000" y="50292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4</a:t>
            </a:r>
          </a:p>
        </p:txBody>
      </p:sp>
      <p:sp>
        <p:nvSpPr>
          <p:cNvPr id="74784" name="Line 32"/>
          <p:cNvSpPr>
            <a:spLocks noChangeShapeType="1"/>
          </p:cNvSpPr>
          <p:nvPr/>
        </p:nvSpPr>
        <p:spPr bwMode="auto">
          <a:xfrm flipH="1">
            <a:off x="1752600" y="44958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785" name="Line 33"/>
          <p:cNvSpPr>
            <a:spLocks noChangeShapeType="1"/>
          </p:cNvSpPr>
          <p:nvPr/>
        </p:nvSpPr>
        <p:spPr bwMode="auto">
          <a:xfrm flipH="1">
            <a:off x="1752600" y="51054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786" name="Line 34"/>
          <p:cNvSpPr>
            <a:spLocks noChangeShapeType="1"/>
          </p:cNvSpPr>
          <p:nvPr/>
        </p:nvSpPr>
        <p:spPr bwMode="auto">
          <a:xfrm>
            <a:off x="1828800" y="5410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787" name="Line 35"/>
          <p:cNvSpPr>
            <a:spLocks noChangeShapeType="1"/>
          </p:cNvSpPr>
          <p:nvPr/>
        </p:nvSpPr>
        <p:spPr bwMode="auto">
          <a:xfrm flipH="1">
            <a:off x="1828800" y="5791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788" name="Text Box 36"/>
          <p:cNvSpPr txBox="1">
            <a:spLocks noChangeArrowheads="1"/>
          </p:cNvSpPr>
          <p:nvPr/>
        </p:nvSpPr>
        <p:spPr bwMode="auto">
          <a:xfrm>
            <a:off x="3203848" y="3068960"/>
            <a:ext cx="2448272" cy="3762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ym typeface="Symbol" pitchFamily="18" charset="2"/>
              </a:rPr>
              <a:t>(x,</a:t>
            </a:r>
            <a:r>
              <a:rPr lang="en-US" altLang="zh-CN" dirty="0">
                <a:solidFill>
                  <a:srgbClr val="FF0066"/>
                </a:solidFill>
                <a:sym typeface="Symbol" pitchFamily="18" charset="2"/>
              </a:rPr>
              <a:t>w</a:t>
            </a:r>
            <a:r>
              <a:rPr lang="en-US" altLang="zh-CN" baseline="-25000" dirty="0">
                <a:solidFill>
                  <a:srgbClr val="FF0066"/>
                </a:solidFill>
                <a:sym typeface="Symbol" pitchFamily="18" charset="2"/>
              </a:rPr>
              <a:t>1</a:t>
            </a:r>
            <a:r>
              <a:rPr lang="en-US" altLang="zh-CN" dirty="0">
                <a:sym typeface="Symbol" pitchFamily="18" charset="2"/>
              </a:rPr>
              <a:t>)</a:t>
            </a:r>
            <a:r>
              <a:rPr lang="en-US" altLang="en-US" dirty="0">
                <a:sym typeface="Symbol" pitchFamily="18" charset="2"/>
              </a:rPr>
              <a:t></a:t>
            </a:r>
            <a:r>
              <a:rPr lang="en-US" altLang="zh-CN" dirty="0" smtClean="0">
                <a:sym typeface="Symbol" pitchFamily="18" charset="2"/>
              </a:rPr>
              <a:t>R</a:t>
            </a:r>
            <a:r>
              <a:rPr lang="en-US" altLang="zh-CN" baseline="-25000" dirty="0" smtClean="0">
                <a:sym typeface="Symbol" pitchFamily="18" charset="2"/>
              </a:rPr>
              <a:t>L</a:t>
            </a:r>
            <a:r>
              <a:rPr lang="zh-CN" altLang="en-US" dirty="0" smtClean="0">
                <a:sym typeface="Symbol" pitchFamily="18" charset="2"/>
              </a:rPr>
              <a:t> </a:t>
            </a:r>
            <a:r>
              <a:rPr lang="en-US" altLang="zh-CN" dirty="0" smtClean="0">
                <a:sym typeface="Symbol" pitchFamily="18" charset="2"/>
              </a:rPr>
              <a:t>and (x,</a:t>
            </a:r>
            <a:r>
              <a:rPr lang="en-US" altLang="zh-CN" dirty="0" smtClean="0">
                <a:solidFill>
                  <a:srgbClr val="FF0066"/>
                </a:solidFill>
                <a:sym typeface="Symbol" pitchFamily="18" charset="2"/>
              </a:rPr>
              <a:t>w</a:t>
            </a:r>
            <a:r>
              <a:rPr lang="en-US" altLang="zh-CN" baseline="-25000" dirty="0" smtClean="0">
                <a:solidFill>
                  <a:srgbClr val="FF0066"/>
                </a:solidFill>
                <a:sym typeface="Symbol" pitchFamily="18" charset="2"/>
              </a:rPr>
              <a:t>2</a:t>
            </a:r>
            <a:r>
              <a:rPr lang="en-US" altLang="zh-CN" dirty="0">
                <a:sym typeface="Symbol" pitchFamily="18" charset="2"/>
              </a:rPr>
              <a:t>)</a:t>
            </a:r>
            <a:r>
              <a:rPr lang="en-US" altLang="en-US" dirty="0">
                <a:sym typeface="Symbol" pitchFamily="18" charset="2"/>
              </a:rPr>
              <a:t></a:t>
            </a:r>
            <a:r>
              <a:rPr lang="en-US" altLang="zh-CN" dirty="0">
                <a:sym typeface="Symbol" pitchFamily="18" charset="2"/>
              </a:rPr>
              <a:t>R</a:t>
            </a:r>
            <a:r>
              <a:rPr lang="en-US" altLang="zh-CN" baseline="-25000" dirty="0">
                <a:sym typeface="Symbol" pitchFamily="18" charset="2"/>
              </a:rPr>
              <a:t>L</a:t>
            </a:r>
          </a:p>
        </p:txBody>
      </p:sp>
      <p:sp>
        <p:nvSpPr>
          <p:cNvPr id="74789" name="Text Box 37"/>
          <p:cNvSpPr txBox="1">
            <a:spLocks noChangeArrowheads="1"/>
          </p:cNvSpPr>
          <p:nvPr/>
        </p:nvSpPr>
        <p:spPr bwMode="auto">
          <a:xfrm>
            <a:off x="4267200" y="4724400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solidFill>
                  <a:schemeClr val="hlink"/>
                </a:solidFill>
                <a:ea typeface="华文细黑" pitchFamily="2" charset="-122"/>
              </a:rPr>
              <a:t>≈</a:t>
            </a:r>
          </a:p>
        </p:txBody>
      </p:sp>
      <p:sp>
        <p:nvSpPr>
          <p:cNvPr id="74790" name="Rectangle 38"/>
          <p:cNvSpPr>
            <a:spLocks noChangeArrowheads="1"/>
          </p:cNvSpPr>
          <p:nvPr/>
        </p:nvSpPr>
        <p:spPr bwMode="auto">
          <a:xfrm>
            <a:off x="5029200" y="3810000"/>
            <a:ext cx="1371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zh-CN" sz="2000">
                <a:latin typeface="Helvetica" pitchFamily="34" charset="0"/>
              </a:rPr>
              <a:t>P</a:t>
            </a:r>
            <a:r>
              <a:rPr lang="zh-CN" altLang="en-US" sz="1600">
                <a:latin typeface="华文细黑" pitchFamily="2" charset="-122"/>
                <a:ea typeface="华文细黑" pitchFamily="2" charset="-122"/>
              </a:rPr>
              <a:t>（</a:t>
            </a:r>
            <a:r>
              <a:rPr lang="en-US" altLang="zh-CN" sz="1600">
                <a:solidFill>
                  <a:srgbClr val="FF0066"/>
                </a:solidFill>
                <a:latin typeface="华文细黑" pitchFamily="2" charset="-122"/>
                <a:ea typeface="华文细黑" pitchFamily="2" charset="-122"/>
              </a:rPr>
              <a:t>w</a:t>
            </a:r>
            <a:r>
              <a:rPr lang="en-US" altLang="zh-CN" sz="1600" baseline="-25000">
                <a:solidFill>
                  <a:srgbClr val="FF0066"/>
                </a:solidFill>
                <a:latin typeface="华文细黑" pitchFamily="2" charset="-122"/>
                <a:ea typeface="华文细黑" pitchFamily="2" charset="-122"/>
              </a:rPr>
              <a:t>2</a:t>
            </a:r>
            <a:r>
              <a:rPr lang="zh-CN" altLang="en-US" sz="1600">
                <a:latin typeface="华文细黑" pitchFamily="2" charset="-122"/>
                <a:ea typeface="华文细黑" pitchFamily="2" charset="-122"/>
              </a:rPr>
              <a:t>）</a:t>
            </a:r>
          </a:p>
        </p:txBody>
      </p:sp>
      <p:pic>
        <p:nvPicPr>
          <p:cNvPr id="74791" name="Picture 39" descr="j0078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334000" y="4419600"/>
            <a:ext cx="652463" cy="1295400"/>
          </a:xfrm>
          <a:prstGeom prst="rect">
            <a:avLst/>
          </a:prstGeom>
          <a:noFill/>
        </p:spPr>
      </p:pic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7772400" y="4419600"/>
            <a:ext cx="609600" cy="1219200"/>
            <a:chOff x="331" y="1372"/>
            <a:chExt cx="455" cy="980"/>
          </a:xfrm>
        </p:grpSpPr>
        <p:sp>
          <p:nvSpPr>
            <p:cNvPr id="74793" name="AutoShape 41"/>
            <p:cNvSpPr>
              <a:spLocks noChangeAspect="1" noChangeArrowheads="1" noTextEdit="1"/>
            </p:cNvSpPr>
            <p:nvPr/>
          </p:nvSpPr>
          <p:spPr bwMode="auto">
            <a:xfrm flipH="1">
              <a:off x="331" y="1372"/>
              <a:ext cx="455" cy="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6" name="Group 42"/>
            <p:cNvGrpSpPr>
              <a:grpSpLocks/>
            </p:cNvGrpSpPr>
            <p:nvPr/>
          </p:nvGrpSpPr>
          <p:grpSpPr bwMode="auto">
            <a:xfrm flipH="1">
              <a:off x="331" y="1448"/>
              <a:ext cx="454" cy="904"/>
              <a:chOff x="332" y="1448"/>
              <a:chExt cx="454" cy="904"/>
            </a:xfrm>
          </p:grpSpPr>
          <p:sp>
            <p:nvSpPr>
              <p:cNvPr id="74795" name="Freeform 43"/>
              <p:cNvSpPr>
                <a:spLocks/>
              </p:cNvSpPr>
              <p:nvPr/>
            </p:nvSpPr>
            <p:spPr bwMode="auto">
              <a:xfrm>
                <a:off x="476" y="1499"/>
                <a:ext cx="178" cy="197"/>
              </a:xfrm>
              <a:custGeom>
                <a:avLst/>
                <a:gdLst/>
                <a:ahLst/>
                <a:cxnLst>
                  <a:cxn ang="0">
                    <a:pos x="278" y="136"/>
                  </a:cxn>
                  <a:cxn ang="0">
                    <a:pos x="231" y="76"/>
                  </a:cxn>
                  <a:cxn ang="0">
                    <a:pos x="166" y="30"/>
                  </a:cxn>
                  <a:cxn ang="0">
                    <a:pos x="108" y="0"/>
                  </a:cxn>
                  <a:cxn ang="0">
                    <a:pos x="61" y="8"/>
                  </a:cxn>
                  <a:cxn ang="0">
                    <a:pos x="27" y="42"/>
                  </a:cxn>
                  <a:cxn ang="0">
                    <a:pos x="0" y="144"/>
                  </a:cxn>
                  <a:cxn ang="0">
                    <a:pos x="11" y="262"/>
                  </a:cxn>
                  <a:cxn ang="0">
                    <a:pos x="39" y="376"/>
                  </a:cxn>
                  <a:cxn ang="0">
                    <a:pos x="69" y="463"/>
                  </a:cxn>
                  <a:cxn ang="0">
                    <a:pos x="128" y="554"/>
                  </a:cxn>
                  <a:cxn ang="0">
                    <a:pos x="178" y="592"/>
                  </a:cxn>
                  <a:cxn ang="0">
                    <a:pos x="247" y="592"/>
                  </a:cxn>
                  <a:cxn ang="0">
                    <a:pos x="317" y="566"/>
                  </a:cxn>
                  <a:cxn ang="0">
                    <a:pos x="352" y="501"/>
                  </a:cxn>
                  <a:cxn ang="0">
                    <a:pos x="370" y="418"/>
                  </a:cxn>
                  <a:cxn ang="0">
                    <a:pos x="363" y="315"/>
                  </a:cxn>
                  <a:cxn ang="0">
                    <a:pos x="525" y="327"/>
                  </a:cxn>
                  <a:cxn ang="0">
                    <a:pos x="534" y="281"/>
                  </a:cxn>
                  <a:cxn ang="0">
                    <a:pos x="348" y="262"/>
                  </a:cxn>
                  <a:cxn ang="0">
                    <a:pos x="301" y="156"/>
                  </a:cxn>
                  <a:cxn ang="0">
                    <a:pos x="278" y="136"/>
                  </a:cxn>
                </a:cxnLst>
                <a:rect l="0" t="0" r="r" b="b"/>
                <a:pathLst>
                  <a:path w="534" h="592">
                    <a:moveTo>
                      <a:pt x="278" y="136"/>
                    </a:moveTo>
                    <a:lnTo>
                      <a:pt x="231" y="76"/>
                    </a:lnTo>
                    <a:lnTo>
                      <a:pt x="166" y="30"/>
                    </a:lnTo>
                    <a:lnTo>
                      <a:pt x="108" y="0"/>
                    </a:lnTo>
                    <a:lnTo>
                      <a:pt x="61" y="8"/>
                    </a:lnTo>
                    <a:lnTo>
                      <a:pt x="27" y="42"/>
                    </a:lnTo>
                    <a:lnTo>
                      <a:pt x="0" y="144"/>
                    </a:lnTo>
                    <a:lnTo>
                      <a:pt x="11" y="262"/>
                    </a:lnTo>
                    <a:lnTo>
                      <a:pt x="39" y="376"/>
                    </a:lnTo>
                    <a:lnTo>
                      <a:pt x="69" y="463"/>
                    </a:lnTo>
                    <a:lnTo>
                      <a:pt x="128" y="554"/>
                    </a:lnTo>
                    <a:lnTo>
                      <a:pt x="178" y="592"/>
                    </a:lnTo>
                    <a:lnTo>
                      <a:pt x="247" y="592"/>
                    </a:lnTo>
                    <a:lnTo>
                      <a:pt x="317" y="566"/>
                    </a:lnTo>
                    <a:lnTo>
                      <a:pt x="352" y="501"/>
                    </a:lnTo>
                    <a:lnTo>
                      <a:pt x="370" y="418"/>
                    </a:lnTo>
                    <a:lnTo>
                      <a:pt x="363" y="315"/>
                    </a:lnTo>
                    <a:lnTo>
                      <a:pt x="525" y="327"/>
                    </a:lnTo>
                    <a:lnTo>
                      <a:pt x="534" y="281"/>
                    </a:lnTo>
                    <a:lnTo>
                      <a:pt x="348" y="262"/>
                    </a:lnTo>
                    <a:lnTo>
                      <a:pt x="301" y="156"/>
                    </a:lnTo>
                    <a:lnTo>
                      <a:pt x="278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96" name="Freeform 44"/>
              <p:cNvSpPr>
                <a:spLocks/>
              </p:cNvSpPr>
              <p:nvPr/>
            </p:nvSpPr>
            <p:spPr bwMode="auto">
              <a:xfrm>
                <a:off x="332" y="1448"/>
                <a:ext cx="204" cy="316"/>
              </a:xfrm>
              <a:custGeom>
                <a:avLst/>
                <a:gdLst/>
                <a:ahLst/>
                <a:cxnLst>
                  <a:cxn ang="0">
                    <a:pos x="359" y="22"/>
                  </a:cxn>
                  <a:cxn ang="0">
                    <a:pos x="436" y="0"/>
                  </a:cxn>
                  <a:cxn ang="0">
                    <a:pos x="497" y="3"/>
                  </a:cxn>
                  <a:cxn ang="0">
                    <a:pos x="544" y="37"/>
                  </a:cxn>
                  <a:cxn ang="0">
                    <a:pos x="576" y="91"/>
                  </a:cxn>
                  <a:cxn ang="0">
                    <a:pos x="564" y="147"/>
                  </a:cxn>
                  <a:cxn ang="0">
                    <a:pos x="521" y="147"/>
                  </a:cxn>
                  <a:cxn ang="0">
                    <a:pos x="532" y="101"/>
                  </a:cxn>
                  <a:cxn ang="0">
                    <a:pos x="497" y="61"/>
                  </a:cxn>
                  <a:cxn ang="0">
                    <a:pos x="464" y="45"/>
                  </a:cxn>
                  <a:cxn ang="0">
                    <a:pos x="405" y="61"/>
                  </a:cxn>
                  <a:cxn ang="0">
                    <a:pos x="429" y="106"/>
                  </a:cxn>
                  <a:cxn ang="0">
                    <a:pos x="436" y="147"/>
                  </a:cxn>
                  <a:cxn ang="0">
                    <a:pos x="429" y="182"/>
                  </a:cxn>
                  <a:cxn ang="0">
                    <a:pos x="370" y="197"/>
                  </a:cxn>
                  <a:cxn ang="0">
                    <a:pos x="308" y="185"/>
                  </a:cxn>
                  <a:cxn ang="0">
                    <a:pos x="297" y="159"/>
                  </a:cxn>
                  <a:cxn ang="0">
                    <a:pos x="231" y="231"/>
                  </a:cxn>
                  <a:cxn ang="0">
                    <a:pos x="193" y="310"/>
                  </a:cxn>
                  <a:cxn ang="0">
                    <a:pos x="139" y="413"/>
                  </a:cxn>
                  <a:cxn ang="0">
                    <a:pos x="104" y="504"/>
                  </a:cxn>
                  <a:cxn ang="0">
                    <a:pos x="89" y="592"/>
                  </a:cxn>
                  <a:cxn ang="0">
                    <a:pos x="101" y="638"/>
                  </a:cxn>
                  <a:cxn ang="0">
                    <a:pos x="163" y="695"/>
                  </a:cxn>
                  <a:cxn ang="0">
                    <a:pos x="290" y="744"/>
                  </a:cxn>
                  <a:cxn ang="0">
                    <a:pos x="359" y="766"/>
                  </a:cxn>
                  <a:cxn ang="0">
                    <a:pos x="429" y="778"/>
                  </a:cxn>
                  <a:cxn ang="0">
                    <a:pos x="532" y="820"/>
                  </a:cxn>
                  <a:cxn ang="0">
                    <a:pos x="609" y="847"/>
                  </a:cxn>
                  <a:cxn ang="0">
                    <a:pos x="614" y="899"/>
                  </a:cxn>
                  <a:cxn ang="0">
                    <a:pos x="576" y="938"/>
                  </a:cxn>
                  <a:cxn ang="0">
                    <a:pos x="529" y="949"/>
                  </a:cxn>
                  <a:cxn ang="0">
                    <a:pos x="459" y="914"/>
                  </a:cxn>
                  <a:cxn ang="0">
                    <a:pos x="297" y="831"/>
                  </a:cxn>
                  <a:cxn ang="0">
                    <a:pos x="163" y="774"/>
                  </a:cxn>
                  <a:cxn ang="0">
                    <a:pos x="69" y="710"/>
                  </a:cxn>
                  <a:cxn ang="0">
                    <a:pos x="7" y="653"/>
                  </a:cxn>
                  <a:cxn ang="0">
                    <a:pos x="0" y="584"/>
                  </a:cxn>
                  <a:cxn ang="0">
                    <a:pos x="34" y="493"/>
                  </a:cxn>
                  <a:cxn ang="0">
                    <a:pos x="104" y="356"/>
                  </a:cxn>
                  <a:cxn ang="0">
                    <a:pos x="170" y="243"/>
                  </a:cxn>
                  <a:cxn ang="0">
                    <a:pos x="251" y="125"/>
                  </a:cxn>
                  <a:cxn ang="0">
                    <a:pos x="313" y="56"/>
                  </a:cxn>
                  <a:cxn ang="0">
                    <a:pos x="390" y="22"/>
                  </a:cxn>
                  <a:cxn ang="0">
                    <a:pos x="359" y="22"/>
                  </a:cxn>
                </a:cxnLst>
                <a:rect l="0" t="0" r="r" b="b"/>
                <a:pathLst>
                  <a:path w="614" h="949">
                    <a:moveTo>
                      <a:pt x="359" y="22"/>
                    </a:moveTo>
                    <a:lnTo>
                      <a:pt x="436" y="0"/>
                    </a:lnTo>
                    <a:lnTo>
                      <a:pt x="497" y="3"/>
                    </a:lnTo>
                    <a:lnTo>
                      <a:pt x="544" y="37"/>
                    </a:lnTo>
                    <a:lnTo>
                      <a:pt x="576" y="91"/>
                    </a:lnTo>
                    <a:lnTo>
                      <a:pt x="564" y="147"/>
                    </a:lnTo>
                    <a:lnTo>
                      <a:pt x="521" y="147"/>
                    </a:lnTo>
                    <a:lnTo>
                      <a:pt x="532" y="101"/>
                    </a:lnTo>
                    <a:lnTo>
                      <a:pt x="497" y="61"/>
                    </a:lnTo>
                    <a:lnTo>
                      <a:pt x="464" y="45"/>
                    </a:lnTo>
                    <a:lnTo>
                      <a:pt x="405" y="61"/>
                    </a:lnTo>
                    <a:lnTo>
                      <a:pt x="429" y="106"/>
                    </a:lnTo>
                    <a:lnTo>
                      <a:pt x="436" y="147"/>
                    </a:lnTo>
                    <a:lnTo>
                      <a:pt x="429" y="182"/>
                    </a:lnTo>
                    <a:lnTo>
                      <a:pt x="370" y="197"/>
                    </a:lnTo>
                    <a:lnTo>
                      <a:pt x="308" y="185"/>
                    </a:lnTo>
                    <a:lnTo>
                      <a:pt x="297" y="159"/>
                    </a:lnTo>
                    <a:lnTo>
                      <a:pt x="231" y="231"/>
                    </a:lnTo>
                    <a:lnTo>
                      <a:pt x="193" y="310"/>
                    </a:lnTo>
                    <a:lnTo>
                      <a:pt x="139" y="413"/>
                    </a:lnTo>
                    <a:lnTo>
                      <a:pt x="104" y="504"/>
                    </a:lnTo>
                    <a:lnTo>
                      <a:pt x="89" y="592"/>
                    </a:lnTo>
                    <a:lnTo>
                      <a:pt x="101" y="638"/>
                    </a:lnTo>
                    <a:lnTo>
                      <a:pt x="163" y="695"/>
                    </a:lnTo>
                    <a:lnTo>
                      <a:pt x="290" y="744"/>
                    </a:lnTo>
                    <a:lnTo>
                      <a:pt x="359" y="766"/>
                    </a:lnTo>
                    <a:lnTo>
                      <a:pt x="429" y="778"/>
                    </a:lnTo>
                    <a:lnTo>
                      <a:pt x="532" y="820"/>
                    </a:lnTo>
                    <a:lnTo>
                      <a:pt x="609" y="847"/>
                    </a:lnTo>
                    <a:lnTo>
                      <a:pt x="614" y="899"/>
                    </a:lnTo>
                    <a:lnTo>
                      <a:pt x="576" y="938"/>
                    </a:lnTo>
                    <a:lnTo>
                      <a:pt x="529" y="949"/>
                    </a:lnTo>
                    <a:lnTo>
                      <a:pt x="459" y="914"/>
                    </a:lnTo>
                    <a:lnTo>
                      <a:pt x="297" y="831"/>
                    </a:lnTo>
                    <a:lnTo>
                      <a:pt x="163" y="774"/>
                    </a:lnTo>
                    <a:lnTo>
                      <a:pt x="69" y="710"/>
                    </a:lnTo>
                    <a:lnTo>
                      <a:pt x="7" y="653"/>
                    </a:lnTo>
                    <a:lnTo>
                      <a:pt x="0" y="584"/>
                    </a:lnTo>
                    <a:lnTo>
                      <a:pt x="34" y="493"/>
                    </a:lnTo>
                    <a:lnTo>
                      <a:pt x="104" y="356"/>
                    </a:lnTo>
                    <a:lnTo>
                      <a:pt x="170" y="243"/>
                    </a:lnTo>
                    <a:lnTo>
                      <a:pt x="251" y="125"/>
                    </a:lnTo>
                    <a:lnTo>
                      <a:pt x="313" y="56"/>
                    </a:lnTo>
                    <a:lnTo>
                      <a:pt x="390" y="22"/>
                    </a:lnTo>
                    <a:lnTo>
                      <a:pt x="35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97" name="Freeform 45"/>
              <p:cNvSpPr>
                <a:spLocks/>
              </p:cNvSpPr>
              <p:nvPr/>
            </p:nvSpPr>
            <p:spPr bwMode="auto">
              <a:xfrm>
                <a:off x="525" y="1710"/>
                <a:ext cx="107" cy="297"/>
              </a:xfrm>
              <a:custGeom>
                <a:avLst/>
                <a:gdLst/>
                <a:ahLst/>
                <a:cxnLst>
                  <a:cxn ang="0">
                    <a:pos x="20" y="69"/>
                  </a:cxn>
                  <a:cxn ang="0">
                    <a:pos x="32" y="23"/>
                  </a:cxn>
                  <a:cxn ang="0">
                    <a:pos x="82" y="0"/>
                  </a:cxn>
                  <a:cxn ang="0">
                    <a:pos x="127" y="0"/>
                  </a:cxn>
                  <a:cxn ang="0">
                    <a:pos x="186" y="34"/>
                  </a:cxn>
                  <a:cxn ang="0">
                    <a:pos x="240" y="115"/>
                  </a:cxn>
                  <a:cxn ang="0">
                    <a:pos x="279" y="197"/>
                  </a:cxn>
                  <a:cxn ang="0">
                    <a:pos x="298" y="311"/>
                  </a:cxn>
                  <a:cxn ang="0">
                    <a:pos x="314" y="444"/>
                  </a:cxn>
                  <a:cxn ang="0">
                    <a:pos x="321" y="572"/>
                  </a:cxn>
                  <a:cxn ang="0">
                    <a:pos x="321" y="739"/>
                  </a:cxn>
                  <a:cxn ang="0">
                    <a:pos x="298" y="842"/>
                  </a:cxn>
                  <a:cxn ang="0">
                    <a:pos x="256" y="880"/>
                  </a:cxn>
                  <a:cxn ang="0">
                    <a:pos x="182" y="891"/>
                  </a:cxn>
                  <a:cxn ang="0">
                    <a:pos x="105" y="888"/>
                  </a:cxn>
                  <a:cxn ang="0">
                    <a:pos x="65" y="842"/>
                  </a:cxn>
                  <a:cxn ang="0">
                    <a:pos x="43" y="763"/>
                  </a:cxn>
                  <a:cxn ang="0">
                    <a:pos x="23" y="683"/>
                  </a:cxn>
                  <a:cxn ang="0">
                    <a:pos x="8" y="539"/>
                  </a:cxn>
                  <a:cxn ang="0">
                    <a:pos x="0" y="376"/>
                  </a:cxn>
                  <a:cxn ang="0">
                    <a:pos x="0" y="186"/>
                  </a:cxn>
                  <a:cxn ang="0">
                    <a:pos x="20" y="103"/>
                  </a:cxn>
                  <a:cxn ang="0">
                    <a:pos x="20" y="69"/>
                  </a:cxn>
                </a:cxnLst>
                <a:rect l="0" t="0" r="r" b="b"/>
                <a:pathLst>
                  <a:path w="321" h="891">
                    <a:moveTo>
                      <a:pt x="20" y="69"/>
                    </a:moveTo>
                    <a:lnTo>
                      <a:pt x="32" y="23"/>
                    </a:lnTo>
                    <a:lnTo>
                      <a:pt x="82" y="0"/>
                    </a:lnTo>
                    <a:lnTo>
                      <a:pt x="127" y="0"/>
                    </a:lnTo>
                    <a:lnTo>
                      <a:pt x="186" y="34"/>
                    </a:lnTo>
                    <a:lnTo>
                      <a:pt x="240" y="115"/>
                    </a:lnTo>
                    <a:lnTo>
                      <a:pt x="279" y="197"/>
                    </a:lnTo>
                    <a:lnTo>
                      <a:pt x="298" y="311"/>
                    </a:lnTo>
                    <a:lnTo>
                      <a:pt x="314" y="444"/>
                    </a:lnTo>
                    <a:lnTo>
                      <a:pt x="321" y="572"/>
                    </a:lnTo>
                    <a:lnTo>
                      <a:pt x="321" y="739"/>
                    </a:lnTo>
                    <a:lnTo>
                      <a:pt x="298" y="842"/>
                    </a:lnTo>
                    <a:lnTo>
                      <a:pt x="256" y="880"/>
                    </a:lnTo>
                    <a:lnTo>
                      <a:pt x="182" y="891"/>
                    </a:lnTo>
                    <a:lnTo>
                      <a:pt x="105" y="888"/>
                    </a:lnTo>
                    <a:lnTo>
                      <a:pt x="65" y="842"/>
                    </a:lnTo>
                    <a:lnTo>
                      <a:pt x="43" y="763"/>
                    </a:lnTo>
                    <a:lnTo>
                      <a:pt x="23" y="683"/>
                    </a:lnTo>
                    <a:lnTo>
                      <a:pt x="8" y="539"/>
                    </a:lnTo>
                    <a:lnTo>
                      <a:pt x="0" y="376"/>
                    </a:lnTo>
                    <a:lnTo>
                      <a:pt x="0" y="186"/>
                    </a:lnTo>
                    <a:lnTo>
                      <a:pt x="20" y="103"/>
                    </a:lnTo>
                    <a:lnTo>
                      <a:pt x="20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98" name="Freeform 46"/>
              <p:cNvSpPr>
                <a:spLocks/>
              </p:cNvSpPr>
              <p:nvPr/>
            </p:nvSpPr>
            <p:spPr bwMode="auto">
              <a:xfrm>
                <a:off x="574" y="1719"/>
                <a:ext cx="163" cy="22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127" y="11"/>
                  </a:cxn>
                  <a:cxn ang="0">
                    <a:pos x="231" y="30"/>
                  </a:cxn>
                  <a:cxn ang="0">
                    <a:pos x="340" y="91"/>
                  </a:cxn>
                  <a:cxn ang="0">
                    <a:pos x="417" y="136"/>
                  </a:cxn>
                  <a:cxn ang="0">
                    <a:pos x="467" y="202"/>
                  </a:cxn>
                  <a:cxn ang="0">
                    <a:pos x="490" y="239"/>
                  </a:cxn>
                  <a:cxn ang="0">
                    <a:pos x="444" y="350"/>
                  </a:cxn>
                  <a:cxn ang="0">
                    <a:pos x="370" y="418"/>
                  </a:cxn>
                  <a:cxn ang="0">
                    <a:pos x="281" y="467"/>
                  </a:cxn>
                  <a:cxn ang="0">
                    <a:pos x="235" y="497"/>
                  </a:cxn>
                  <a:cxn ang="0">
                    <a:pos x="154" y="512"/>
                  </a:cxn>
                  <a:cxn ang="0">
                    <a:pos x="151" y="543"/>
                  </a:cxn>
                  <a:cxn ang="0">
                    <a:pos x="213" y="570"/>
                  </a:cxn>
                  <a:cxn ang="0">
                    <a:pos x="301" y="593"/>
                  </a:cxn>
                  <a:cxn ang="0">
                    <a:pos x="385" y="638"/>
                  </a:cxn>
                  <a:cxn ang="0">
                    <a:pos x="351" y="672"/>
                  </a:cxn>
                  <a:cxn ang="0">
                    <a:pos x="316" y="684"/>
                  </a:cxn>
                  <a:cxn ang="0">
                    <a:pos x="266" y="634"/>
                  </a:cxn>
                  <a:cxn ang="0">
                    <a:pos x="189" y="603"/>
                  </a:cxn>
                  <a:cxn ang="0">
                    <a:pos x="127" y="581"/>
                  </a:cxn>
                  <a:cxn ang="0">
                    <a:pos x="127" y="536"/>
                  </a:cxn>
                  <a:cxn ang="0">
                    <a:pos x="139" y="487"/>
                  </a:cxn>
                  <a:cxn ang="0">
                    <a:pos x="178" y="467"/>
                  </a:cxn>
                  <a:cxn ang="0">
                    <a:pos x="301" y="418"/>
                  </a:cxn>
                  <a:cxn ang="0">
                    <a:pos x="370" y="342"/>
                  </a:cxn>
                  <a:cxn ang="0">
                    <a:pos x="420" y="262"/>
                  </a:cxn>
                  <a:cxn ang="0">
                    <a:pos x="409" y="224"/>
                  </a:cxn>
                  <a:cxn ang="0">
                    <a:pos x="370" y="178"/>
                  </a:cxn>
                  <a:cxn ang="0">
                    <a:pos x="278" y="114"/>
                  </a:cxn>
                  <a:cxn ang="0">
                    <a:pos x="166" y="91"/>
                  </a:cxn>
                  <a:cxn ang="0">
                    <a:pos x="92" y="87"/>
                  </a:cxn>
                  <a:cxn ang="0">
                    <a:pos x="27" y="87"/>
                  </a:cxn>
                  <a:cxn ang="0">
                    <a:pos x="0" y="45"/>
                  </a:cxn>
                  <a:cxn ang="0">
                    <a:pos x="27" y="0"/>
                  </a:cxn>
                </a:cxnLst>
                <a:rect l="0" t="0" r="r" b="b"/>
                <a:pathLst>
                  <a:path w="490" h="684">
                    <a:moveTo>
                      <a:pt x="27" y="0"/>
                    </a:moveTo>
                    <a:lnTo>
                      <a:pt x="127" y="11"/>
                    </a:lnTo>
                    <a:lnTo>
                      <a:pt x="231" y="30"/>
                    </a:lnTo>
                    <a:lnTo>
                      <a:pt x="340" y="91"/>
                    </a:lnTo>
                    <a:lnTo>
                      <a:pt x="417" y="136"/>
                    </a:lnTo>
                    <a:lnTo>
                      <a:pt x="467" y="202"/>
                    </a:lnTo>
                    <a:lnTo>
                      <a:pt x="490" y="239"/>
                    </a:lnTo>
                    <a:lnTo>
                      <a:pt x="444" y="350"/>
                    </a:lnTo>
                    <a:lnTo>
                      <a:pt x="370" y="418"/>
                    </a:lnTo>
                    <a:lnTo>
                      <a:pt x="281" y="467"/>
                    </a:lnTo>
                    <a:lnTo>
                      <a:pt x="235" y="497"/>
                    </a:lnTo>
                    <a:lnTo>
                      <a:pt x="154" y="512"/>
                    </a:lnTo>
                    <a:lnTo>
                      <a:pt x="151" y="543"/>
                    </a:lnTo>
                    <a:lnTo>
                      <a:pt x="213" y="570"/>
                    </a:lnTo>
                    <a:lnTo>
                      <a:pt x="301" y="593"/>
                    </a:lnTo>
                    <a:lnTo>
                      <a:pt x="385" y="638"/>
                    </a:lnTo>
                    <a:lnTo>
                      <a:pt x="351" y="672"/>
                    </a:lnTo>
                    <a:lnTo>
                      <a:pt x="316" y="684"/>
                    </a:lnTo>
                    <a:lnTo>
                      <a:pt x="266" y="634"/>
                    </a:lnTo>
                    <a:lnTo>
                      <a:pt x="189" y="603"/>
                    </a:lnTo>
                    <a:lnTo>
                      <a:pt x="127" y="581"/>
                    </a:lnTo>
                    <a:lnTo>
                      <a:pt x="127" y="536"/>
                    </a:lnTo>
                    <a:lnTo>
                      <a:pt x="139" y="487"/>
                    </a:lnTo>
                    <a:lnTo>
                      <a:pt x="178" y="467"/>
                    </a:lnTo>
                    <a:lnTo>
                      <a:pt x="301" y="418"/>
                    </a:lnTo>
                    <a:lnTo>
                      <a:pt x="370" y="342"/>
                    </a:lnTo>
                    <a:lnTo>
                      <a:pt x="420" y="262"/>
                    </a:lnTo>
                    <a:lnTo>
                      <a:pt x="409" y="224"/>
                    </a:lnTo>
                    <a:lnTo>
                      <a:pt x="370" y="178"/>
                    </a:lnTo>
                    <a:lnTo>
                      <a:pt x="278" y="114"/>
                    </a:lnTo>
                    <a:lnTo>
                      <a:pt x="166" y="91"/>
                    </a:lnTo>
                    <a:lnTo>
                      <a:pt x="92" y="87"/>
                    </a:lnTo>
                    <a:lnTo>
                      <a:pt x="27" y="87"/>
                    </a:lnTo>
                    <a:lnTo>
                      <a:pt x="0" y="4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799" name="Freeform 47"/>
              <p:cNvSpPr>
                <a:spLocks/>
              </p:cNvSpPr>
              <p:nvPr/>
            </p:nvSpPr>
            <p:spPr bwMode="auto">
              <a:xfrm>
                <a:off x="587" y="1977"/>
                <a:ext cx="199" cy="369"/>
              </a:xfrm>
              <a:custGeom>
                <a:avLst/>
                <a:gdLst/>
                <a:ahLst/>
                <a:cxnLst>
                  <a:cxn ang="0">
                    <a:pos x="69" y="0"/>
                  </a:cxn>
                  <a:cxn ang="0">
                    <a:pos x="15" y="0"/>
                  </a:cxn>
                  <a:cxn ang="0">
                    <a:pos x="0" y="80"/>
                  </a:cxn>
                  <a:cxn ang="0">
                    <a:pos x="38" y="126"/>
                  </a:cxn>
                  <a:cxn ang="0">
                    <a:pos x="162" y="236"/>
                  </a:cxn>
                  <a:cxn ang="0">
                    <a:pos x="270" y="376"/>
                  </a:cxn>
                  <a:cxn ang="0">
                    <a:pos x="340" y="521"/>
                  </a:cxn>
                  <a:cxn ang="0">
                    <a:pos x="351" y="616"/>
                  </a:cxn>
                  <a:cxn ang="0">
                    <a:pos x="347" y="685"/>
                  </a:cxn>
                  <a:cxn ang="0">
                    <a:pos x="317" y="840"/>
                  </a:cxn>
                  <a:cxn ang="0">
                    <a:pos x="277" y="966"/>
                  </a:cxn>
                  <a:cxn ang="0">
                    <a:pos x="244" y="1039"/>
                  </a:cxn>
                  <a:cxn ang="0">
                    <a:pos x="235" y="1084"/>
                  </a:cxn>
                  <a:cxn ang="0">
                    <a:pos x="270" y="1084"/>
                  </a:cxn>
                  <a:cxn ang="0">
                    <a:pos x="324" y="1069"/>
                  </a:cxn>
                  <a:cxn ang="0">
                    <a:pos x="340" y="1072"/>
                  </a:cxn>
                  <a:cxn ang="0">
                    <a:pos x="452" y="1079"/>
                  </a:cxn>
                  <a:cxn ang="0">
                    <a:pos x="538" y="1106"/>
                  </a:cxn>
                  <a:cxn ang="0">
                    <a:pos x="568" y="1091"/>
                  </a:cxn>
                  <a:cxn ang="0">
                    <a:pos x="596" y="1034"/>
                  </a:cxn>
                  <a:cxn ang="0">
                    <a:pos x="568" y="1004"/>
                  </a:cxn>
                  <a:cxn ang="0">
                    <a:pos x="441" y="1000"/>
                  </a:cxn>
                  <a:cxn ang="0">
                    <a:pos x="351" y="1012"/>
                  </a:cxn>
                  <a:cxn ang="0">
                    <a:pos x="305" y="1034"/>
                  </a:cxn>
                  <a:cxn ang="0">
                    <a:pos x="312" y="981"/>
                  </a:cxn>
                  <a:cxn ang="0">
                    <a:pos x="359" y="901"/>
                  </a:cxn>
                  <a:cxn ang="0">
                    <a:pos x="398" y="776"/>
                  </a:cxn>
                  <a:cxn ang="0">
                    <a:pos x="429" y="669"/>
                  </a:cxn>
                  <a:cxn ang="0">
                    <a:pos x="406" y="548"/>
                  </a:cxn>
                  <a:cxn ang="0">
                    <a:pos x="371" y="418"/>
                  </a:cxn>
                  <a:cxn ang="0">
                    <a:pos x="301" y="270"/>
                  </a:cxn>
                  <a:cxn ang="0">
                    <a:pos x="200" y="133"/>
                  </a:cxn>
                  <a:cxn ang="0">
                    <a:pos x="115" y="34"/>
                  </a:cxn>
                  <a:cxn ang="0">
                    <a:pos x="69" y="0"/>
                  </a:cxn>
                </a:cxnLst>
                <a:rect l="0" t="0" r="r" b="b"/>
                <a:pathLst>
                  <a:path w="596" h="1106">
                    <a:moveTo>
                      <a:pt x="69" y="0"/>
                    </a:moveTo>
                    <a:lnTo>
                      <a:pt x="15" y="0"/>
                    </a:lnTo>
                    <a:lnTo>
                      <a:pt x="0" y="80"/>
                    </a:lnTo>
                    <a:lnTo>
                      <a:pt x="38" y="126"/>
                    </a:lnTo>
                    <a:lnTo>
                      <a:pt x="162" y="236"/>
                    </a:lnTo>
                    <a:lnTo>
                      <a:pt x="270" y="376"/>
                    </a:lnTo>
                    <a:lnTo>
                      <a:pt x="340" y="521"/>
                    </a:lnTo>
                    <a:lnTo>
                      <a:pt x="351" y="616"/>
                    </a:lnTo>
                    <a:lnTo>
                      <a:pt x="347" y="685"/>
                    </a:lnTo>
                    <a:lnTo>
                      <a:pt x="317" y="840"/>
                    </a:lnTo>
                    <a:lnTo>
                      <a:pt x="277" y="966"/>
                    </a:lnTo>
                    <a:lnTo>
                      <a:pt x="244" y="1039"/>
                    </a:lnTo>
                    <a:lnTo>
                      <a:pt x="235" y="1084"/>
                    </a:lnTo>
                    <a:lnTo>
                      <a:pt x="270" y="1084"/>
                    </a:lnTo>
                    <a:lnTo>
                      <a:pt x="324" y="1069"/>
                    </a:lnTo>
                    <a:lnTo>
                      <a:pt x="340" y="1072"/>
                    </a:lnTo>
                    <a:lnTo>
                      <a:pt x="452" y="1079"/>
                    </a:lnTo>
                    <a:lnTo>
                      <a:pt x="538" y="1106"/>
                    </a:lnTo>
                    <a:lnTo>
                      <a:pt x="568" y="1091"/>
                    </a:lnTo>
                    <a:lnTo>
                      <a:pt x="596" y="1034"/>
                    </a:lnTo>
                    <a:lnTo>
                      <a:pt x="568" y="1004"/>
                    </a:lnTo>
                    <a:lnTo>
                      <a:pt x="441" y="1000"/>
                    </a:lnTo>
                    <a:lnTo>
                      <a:pt x="351" y="1012"/>
                    </a:lnTo>
                    <a:lnTo>
                      <a:pt x="305" y="1034"/>
                    </a:lnTo>
                    <a:lnTo>
                      <a:pt x="312" y="981"/>
                    </a:lnTo>
                    <a:lnTo>
                      <a:pt x="359" y="901"/>
                    </a:lnTo>
                    <a:lnTo>
                      <a:pt x="398" y="776"/>
                    </a:lnTo>
                    <a:lnTo>
                      <a:pt x="429" y="669"/>
                    </a:lnTo>
                    <a:lnTo>
                      <a:pt x="406" y="548"/>
                    </a:lnTo>
                    <a:lnTo>
                      <a:pt x="371" y="418"/>
                    </a:lnTo>
                    <a:lnTo>
                      <a:pt x="301" y="270"/>
                    </a:lnTo>
                    <a:lnTo>
                      <a:pt x="200" y="133"/>
                    </a:lnTo>
                    <a:lnTo>
                      <a:pt x="115" y="34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800" name="Freeform 48"/>
              <p:cNvSpPr>
                <a:spLocks/>
              </p:cNvSpPr>
              <p:nvPr/>
            </p:nvSpPr>
            <p:spPr bwMode="auto">
              <a:xfrm>
                <a:off x="462" y="1976"/>
                <a:ext cx="134" cy="376"/>
              </a:xfrm>
              <a:custGeom>
                <a:avLst/>
                <a:gdLst/>
                <a:ahLst/>
                <a:cxnLst>
                  <a:cxn ang="0">
                    <a:pos x="278" y="0"/>
                  </a:cxn>
                  <a:cxn ang="0">
                    <a:pos x="228" y="106"/>
                  </a:cxn>
                  <a:cxn ang="0">
                    <a:pos x="193" y="261"/>
                  </a:cxn>
                  <a:cxn ang="0">
                    <a:pos x="151" y="433"/>
                  </a:cxn>
                  <a:cxn ang="0">
                    <a:pos x="112" y="607"/>
                  </a:cxn>
                  <a:cxn ang="0">
                    <a:pos x="112" y="671"/>
                  </a:cxn>
                  <a:cxn ang="0">
                    <a:pos x="151" y="786"/>
                  </a:cxn>
                  <a:cxn ang="0">
                    <a:pos x="204" y="847"/>
                  </a:cxn>
                  <a:cxn ang="0">
                    <a:pos x="255" y="923"/>
                  </a:cxn>
                  <a:cxn ang="0">
                    <a:pos x="290" y="979"/>
                  </a:cxn>
                  <a:cxn ang="0">
                    <a:pos x="274" y="1006"/>
                  </a:cxn>
                  <a:cxn ang="0">
                    <a:pos x="186" y="1017"/>
                  </a:cxn>
                  <a:cxn ang="0">
                    <a:pos x="42" y="1039"/>
                  </a:cxn>
                  <a:cxn ang="0">
                    <a:pos x="0" y="1074"/>
                  </a:cxn>
                  <a:cxn ang="0">
                    <a:pos x="35" y="1105"/>
                  </a:cxn>
                  <a:cxn ang="0">
                    <a:pos x="116" y="1127"/>
                  </a:cxn>
                  <a:cxn ang="0">
                    <a:pos x="209" y="1081"/>
                  </a:cxn>
                  <a:cxn ang="0">
                    <a:pos x="278" y="1051"/>
                  </a:cxn>
                  <a:cxn ang="0">
                    <a:pos x="367" y="1039"/>
                  </a:cxn>
                  <a:cxn ang="0">
                    <a:pos x="402" y="1029"/>
                  </a:cxn>
                  <a:cxn ang="0">
                    <a:pos x="390" y="990"/>
                  </a:cxn>
                  <a:cxn ang="0">
                    <a:pos x="290" y="892"/>
                  </a:cxn>
                  <a:cxn ang="0">
                    <a:pos x="231" y="789"/>
                  </a:cxn>
                  <a:cxn ang="0">
                    <a:pos x="181" y="721"/>
                  </a:cxn>
                  <a:cxn ang="0">
                    <a:pos x="174" y="653"/>
                  </a:cxn>
                  <a:cxn ang="0">
                    <a:pos x="197" y="539"/>
                  </a:cxn>
                  <a:cxn ang="0">
                    <a:pos x="251" y="421"/>
                  </a:cxn>
                  <a:cxn ang="0">
                    <a:pos x="309" y="221"/>
                  </a:cxn>
                  <a:cxn ang="0">
                    <a:pos x="360" y="103"/>
                  </a:cxn>
                  <a:cxn ang="0">
                    <a:pos x="355" y="34"/>
                  </a:cxn>
                  <a:cxn ang="0">
                    <a:pos x="309" y="0"/>
                  </a:cxn>
                  <a:cxn ang="0">
                    <a:pos x="278" y="0"/>
                  </a:cxn>
                </a:cxnLst>
                <a:rect l="0" t="0" r="r" b="b"/>
                <a:pathLst>
                  <a:path w="402" h="1127">
                    <a:moveTo>
                      <a:pt x="278" y="0"/>
                    </a:moveTo>
                    <a:lnTo>
                      <a:pt x="228" y="106"/>
                    </a:lnTo>
                    <a:lnTo>
                      <a:pt x="193" y="261"/>
                    </a:lnTo>
                    <a:lnTo>
                      <a:pt x="151" y="433"/>
                    </a:lnTo>
                    <a:lnTo>
                      <a:pt x="112" y="607"/>
                    </a:lnTo>
                    <a:lnTo>
                      <a:pt x="112" y="671"/>
                    </a:lnTo>
                    <a:lnTo>
                      <a:pt x="151" y="786"/>
                    </a:lnTo>
                    <a:lnTo>
                      <a:pt x="204" y="847"/>
                    </a:lnTo>
                    <a:lnTo>
                      <a:pt x="255" y="923"/>
                    </a:lnTo>
                    <a:lnTo>
                      <a:pt x="290" y="979"/>
                    </a:lnTo>
                    <a:lnTo>
                      <a:pt x="274" y="1006"/>
                    </a:lnTo>
                    <a:lnTo>
                      <a:pt x="186" y="1017"/>
                    </a:lnTo>
                    <a:lnTo>
                      <a:pt x="42" y="1039"/>
                    </a:lnTo>
                    <a:lnTo>
                      <a:pt x="0" y="1074"/>
                    </a:lnTo>
                    <a:lnTo>
                      <a:pt x="35" y="1105"/>
                    </a:lnTo>
                    <a:lnTo>
                      <a:pt x="116" y="1127"/>
                    </a:lnTo>
                    <a:lnTo>
                      <a:pt x="209" y="1081"/>
                    </a:lnTo>
                    <a:lnTo>
                      <a:pt x="278" y="1051"/>
                    </a:lnTo>
                    <a:lnTo>
                      <a:pt x="367" y="1039"/>
                    </a:lnTo>
                    <a:lnTo>
                      <a:pt x="402" y="1029"/>
                    </a:lnTo>
                    <a:lnTo>
                      <a:pt x="390" y="990"/>
                    </a:lnTo>
                    <a:lnTo>
                      <a:pt x="290" y="892"/>
                    </a:lnTo>
                    <a:lnTo>
                      <a:pt x="231" y="789"/>
                    </a:lnTo>
                    <a:lnTo>
                      <a:pt x="181" y="721"/>
                    </a:lnTo>
                    <a:lnTo>
                      <a:pt x="174" y="653"/>
                    </a:lnTo>
                    <a:lnTo>
                      <a:pt x="197" y="539"/>
                    </a:lnTo>
                    <a:lnTo>
                      <a:pt x="251" y="421"/>
                    </a:lnTo>
                    <a:lnTo>
                      <a:pt x="309" y="221"/>
                    </a:lnTo>
                    <a:lnTo>
                      <a:pt x="360" y="103"/>
                    </a:lnTo>
                    <a:lnTo>
                      <a:pt x="355" y="34"/>
                    </a:lnTo>
                    <a:lnTo>
                      <a:pt x="309" y="0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" name="Group 49"/>
            <p:cNvGrpSpPr>
              <a:grpSpLocks/>
            </p:cNvGrpSpPr>
            <p:nvPr/>
          </p:nvGrpSpPr>
          <p:grpSpPr bwMode="auto">
            <a:xfrm>
              <a:off x="430" y="1373"/>
              <a:ext cx="82" cy="111"/>
              <a:chOff x="605" y="1373"/>
              <a:chExt cx="82" cy="111"/>
            </a:xfrm>
          </p:grpSpPr>
          <p:sp>
            <p:nvSpPr>
              <p:cNvPr id="74802" name="Freeform 50"/>
              <p:cNvSpPr>
                <a:spLocks/>
              </p:cNvSpPr>
              <p:nvPr/>
            </p:nvSpPr>
            <p:spPr bwMode="auto">
              <a:xfrm>
                <a:off x="621" y="1373"/>
                <a:ext cx="66" cy="77"/>
              </a:xfrm>
              <a:custGeom>
                <a:avLst/>
                <a:gdLst/>
                <a:ahLst/>
                <a:cxnLst>
                  <a:cxn ang="0">
                    <a:pos x="24" y="11"/>
                  </a:cxn>
                  <a:cxn ang="0">
                    <a:pos x="77" y="0"/>
                  </a:cxn>
                  <a:cxn ang="0">
                    <a:pos x="129" y="4"/>
                  </a:cxn>
                  <a:cxn ang="0">
                    <a:pos x="175" y="26"/>
                  </a:cxn>
                  <a:cxn ang="0">
                    <a:pos x="199" y="68"/>
                  </a:cxn>
                  <a:cxn ang="0">
                    <a:pos x="199" y="102"/>
                  </a:cxn>
                  <a:cxn ang="0">
                    <a:pos x="175" y="148"/>
                  </a:cxn>
                  <a:cxn ang="0">
                    <a:pos x="136" y="174"/>
                  </a:cxn>
                  <a:cxn ang="0">
                    <a:pos x="77" y="174"/>
                  </a:cxn>
                  <a:cxn ang="0">
                    <a:pos x="42" y="197"/>
                  </a:cxn>
                  <a:cxn ang="0">
                    <a:pos x="31" y="232"/>
                  </a:cxn>
                  <a:cxn ang="0">
                    <a:pos x="0" y="220"/>
                  </a:cxn>
                  <a:cxn ang="0">
                    <a:pos x="12" y="174"/>
                  </a:cxn>
                  <a:cxn ang="0">
                    <a:pos x="54" y="148"/>
                  </a:cxn>
                  <a:cxn ang="0">
                    <a:pos x="124" y="141"/>
                  </a:cxn>
                  <a:cxn ang="0">
                    <a:pos x="152" y="114"/>
                  </a:cxn>
                  <a:cxn ang="0">
                    <a:pos x="159" y="72"/>
                  </a:cxn>
                  <a:cxn ang="0">
                    <a:pos x="129" y="34"/>
                  </a:cxn>
                  <a:cxn ang="0">
                    <a:pos x="82" y="34"/>
                  </a:cxn>
                  <a:cxn ang="0">
                    <a:pos x="31" y="46"/>
                  </a:cxn>
                  <a:cxn ang="0">
                    <a:pos x="12" y="34"/>
                  </a:cxn>
                  <a:cxn ang="0">
                    <a:pos x="24" y="11"/>
                  </a:cxn>
                </a:cxnLst>
                <a:rect l="0" t="0" r="r" b="b"/>
                <a:pathLst>
                  <a:path w="199" h="232">
                    <a:moveTo>
                      <a:pt x="24" y="11"/>
                    </a:moveTo>
                    <a:lnTo>
                      <a:pt x="77" y="0"/>
                    </a:lnTo>
                    <a:lnTo>
                      <a:pt x="129" y="4"/>
                    </a:lnTo>
                    <a:lnTo>
                      <a:pt x="175" y="26"/>
                    </a:lnTo>
                    <a:lnTo>
                      <a:pt x="199" y="68"/>
                    </a:lnTo>
                    <a:lnTo>
                      <a:pt x="199" y="102"/>
                    </a:lnTo>
                    <a:lnTo>
                      <a:pt x="175" y="148"/>
                    </a:lnTo>
                    <a:lnTo>
                      <a:pt x="136" y="174"/>
                    </a:lnTo>
                    <a:lnTo>
                      <a:pt x="77" y="174"/>
                    </a:lnTo>
                    <a:lnTo>
                      <a:pt x="42" y="197"/>
                    </a:lnTo>
                    <a:lnTo>
                      <a:pt x="31" y="232"/>
                    </a:lnTo>
                    <a:lnTo>
                      <a:pt x="0" y="220"/>
                    </a:lnTo>
                    <a:lnTo>
                      <a:pt x="12" y="174"/>
                    </a:lnTo>
                    <a:lnTo>
                      <a:pt x="54" y="148"/>
                    </a:lnTo>
                    <a:lnTo>
                      <a:pt x="124" y="141"/>
                    </a:lnTo>
                    <a:lnTo>
                      <a:pt x="152" y="114"/>
                    </a:lnTo>
                    <a:lnTo>
                      <a:pt x="159" y="72"/>
                    </a:lnTo>
                    <a:lnTo>
                      <a:pt x="129" y="34"/>
                    </a:lnTo>
                    <a:lnTo>
                      <a:pt x="82" y="34"/>
                    </a:lnTo>
                    <a:lnTo>
                      <a:pt x="31" y="46"/>
                    </a:lnTo>
                    <a:lnTo>
                      <a:pt x="12" y="34"/>
                    </a:lnTo>
                    <a:lnTo>
                      <a:pt x="24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803" name="Freeform 51"/>
              <p:cNvSpPr>
                <a:spLocks/>
              </p:cNvSpPr>
              <p:nvPr/>
            </p:nvSpPr>
            <p:spPr bwMode="auto">
              <a:xfrm>
                <a:off x="605" y="1463"/>
                <a:ext cx="21" cy="21"/>
              </a:xfrm>
              <a:custGeom>
                <a:avLst/>
                <a:gdLst/>
                <a:ahLst/>
                <a:cxnLst>
                  <a:cxn ang="0">
                    <a:pos x="61" y="4"/>
                  </a:cxn>
                  <a:cxn ang="0">
                    <a:pos x="30" y="0"/>
                  </a:cxn>
                  <a:cxn ang="0">
                    <a:pos x="9" y="24"/>
                  </a:cxn>
                  <a:cxn ang="0">
                    <a:pos x="0" y="60"/>
                  </a:cxn>
                  <a:cxn ang="0">
                    <a:pos x="30" y="63"/>
                  </a:cxn>
                  <a:cxn ang="0">
                    <a:pos x="56" y="47"/>
                  </a:cxn>
                  <a:cxn ang="0">
                    <a:pos x="61" y="4"/>
                  </a:cxn>
                </a:cxnLst>
                <a:rect l="0" t="0" r="r" b="b"/>
                <a:pathLst>
                  <a:path w="61" h="63">
                    <a:moveTo>
                      <a:pt x="61" y="4"/>
                    </a:moveTo>
                    <a:lnTo>
                      <a:pt x="30" y="0"/>
                    </a:lnTo>
                    <a:lnTo>
                      <a:pt x="9" y="24"/>
                    </a:lnTo>
                    <a:lnTo>
                      <a:pt x="0" y="60"/>
                    </a:lnTo>
                    <a:lnTo>
                      <a:pt x="30" y="63"/>
                    </a:lnTo>
                    <a:lnTo>
                      <a:pt x="56" y="47"/>
                    </a:lnTo>
                    <a:lnTo>
                      <a:pt x="61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74804" name="Line 52"/>
          <p:cNvSpPr>
            <a:spLocks noChangeShapeType="1"/>
          </p:cNvSpPr>
          <p:nvPr/>
        </p:nvSpPr>
        <p:spPr bwMode="auto">
          <a:xfrm flipH="1">
            <a:off x="6248400" y="4876800"/>
            <a:ext cx="1371600" cy="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805" name="Text Box 53"/>
          <p:cNvSpPr txBox="1">
            <a:spLocks noChangeArrowheads="1"/>
          </p:cNvSpPr>
          <p:nvPr/>
        </p:nvSpPr>
        <p:spPr bwMode="auto">
          <a:xfrm>
            <a:off x="6248400" y="5486400"/>
            <a:ext cx="1479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>
                <a:latin typeface="Arial" charset="0"/>
              </a:rPr>
              <a:t>accept/reject</a:t>
            </a:r>
          </a:p>
        </p:txBody>
      </p:sp>
      <p:sp>
        <p:nvSpPr>
          <p:cNvPr id="74806" name="Text Box 54"/>
          <p:cNvSpPr txBox="1">
            <a:spLocks noChangeArrowheads="1"/>
          </p:cNvSpPr>
          <p:nvPr/>
        </p:nvSpPr>
        <p:spPr bwMode="auto">
          <a:xfrm>
            <a:off x="6705600" y="41910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1</a:t>
            </a:r>
          </a:p>
        </p:txBody>
      </p:sp>
      <p:sp>
        <p:nvSpPr>
          <p:cNvPr id="74807" name="Text Box 55"/>
          <p:cNvSpPr txBox="1">
            <a:spLocks noChangeArrowheads="1"/>
          </p:cNvSpPr>
          <p:nvPr/>
        </p:nvSpPr>
        <p:spPr bwMode="auto">
          <a:xfrm>
            <a:off x="6705600" y="4495800"/>
            <a:ext cx="67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altLang="zh-CN" sz="2000" dirty="0">
                <a:latin typeface="Arial" charset="0"/>
              </a:rPr>
              <a:t>m</a:t>
            </a:r>
            <a:r>
              <a:rPr lang="en-US" altLang="zh-CN" sz="2000" baseline="-25000" dirty="0">
                <a:latin typeface="Arial" charset="0"/>
              </a:rPr>
              <a:t>2</a:t>
            </a:r>
          </a:p>
        </p:txBody>
      </p:sp>
      <p:sp>
        <p:nvSpPr>
          <p:cNvPr id="74808" name="Text Box 56"/>
          <p:cNvSpPr txBox="1">
            <a:spLocks noChangeArrowheads="1"/>
          </p:cNvSpPr>
          <p:nvPr/>
        </p:nvSpPr>
        <p:spPr bwMode="auto">
          <a:xfrm>
            <a:off x="6705600" y="48006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3</a:t>
            </a:r>
          </a:p>
        </p:txBody>
      </p:sp>
      <p:sp>
        <p:nvSpPr>
          <p:cNvPr id="74809" name="Text Box 57"/>
          <p:cNvSpPr txBox="1">
            <a:spLocks noChangeArrowheads="1"/>
          </p:cNvSpPr>
          <p:nvPr/>
        </p:nvSpPr>
        <p:spPr bwMode="auto">
          <a:xfrm>
            <a:off x="6705600" y="51054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2000">
                <a:latin typeface="Arial" charset="0"/>
              </a:rPr>
              <a:t>m</a:t>
            </a:r>
            <a:r>
              <a:rPr lang="en-US" altLang="zh-CN" sz="2000" baseline="-25000">
                <a:latin typeface="Arial" charset="0"/>
              </a:rPr>
              <a:t>4</a:t>
            </a:r>
          </a:p>
        </p:txBody>
      </p:sp>
      <p:sp>
        <p:nvSpPr>
          <p:cNvPr id="74810" name="Line 58"/>
          <p:cNvSpPr>
            <a:spLocks noChangeShapeType="1"/>
          </p:cNvSpPr>
          <p:nvPr/>
        </p:nvSpPr>
        <p:spPr bwMode="auto">
          <a:xfrm flipH="1">
            <a:off x="6172200" y="45720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811" name="Line 59"/>
          <p:cNvSpPr>
            <a:spLocks noChangeShapeType="1"/>
          </p:cNvSpPr>
          <p:nvPr/>
        </p:nvSpPr>
        <p:spPr bwMode="auto">
          <a:xfrm flipH="1">
            <a:off x="6172200" y="5181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812" name="Line 60"/>
          <p:cNvSpPr>
            <a:spLocks noChangeShapeType="1"/>
          </p:cNvSpPr>
          <p:nvPr/>
        </p:nvSpPr>
        <p:spPr bwMode="auto">
          <a:xfrm>
            <a:off x="6248400" y="54864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813" name="Line 61"/>
          <p:cNvSpPr>
            <a:spLocks noChangeShapeType="1"/>
          </p:cNvSpPr>
          <p:nvPr/>
        </p:nvSpPr>
        <p:spPr bwMode="auto">
          <a:xfrm flipH="1">
            <a:off x="6248400" y="58674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814" name="Rectangle 62"/>
          <p:cNvSpPr>
            <a:spLocks noChangeArrowheads="1"/>
          </p:cNvSpPr>
          <p:nvPr/>
        </p:nvSpPr>
        <p:spPr bwMode="auto">
          <a:xfrm>
            <a:off x="7620000" y="3810000"/>
            <a:ext cx="9144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altLang="zh-CN" sz="2000">
                <a:latin typeface="Helvetica" pitchFamily="34" charset="0"/>
              </a:rPr>
              <a:t>V</a:t>
            </a:r>
            <a:endParaRPr lang="en-US" altLang="zh-CN" sz="3200">
              <a:latin typeface="Arial" charset="0"/>
            </a:endParaRPr>
          </a:p>
        </p:txBody>
      </p:sp>
      <p:sp>
        <p:nvSpPr>
          <p:cNvPr id="74815" name="Text Box 63"/>
          <p:cNvSpPr txBox="1">
            <a:spLocks noChangeArrowheads="1"/>
          </p:cNvSpPr>
          <p:nvPr/>
        </p:nvSpPr>
        <p:spPr bwMode="auto">
          <a:xfrm>
            <a:off x="539552" y="1988840"/>
            <a:ext cx="453650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 smtClean="0">
                <a:solidFill>
                  <a:srgbClr val="0070C0"/>
                </a:solidFill>
                <a:latin typeface="Lucida Sans" pitchFamily="34" charset="0"/>
                <a:ea typeface="华文细黑" pitchFamily="2" charset="-122"/>
              </a:rPr>
              <a:t>Witness indistinguishability</a:t>
            </a:r>
            <a:endParaRPr lang="zh-CN" altLang="en-US" sz="2400" dirty="0">
              <a:solidFill>
                <a:srgbClr val="0070C0"/>
              </a:solidFill>
              <a:latin typeface="Lucida Sans" pitchFamily="34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3877</TotalTime>
  <Words>3154</Words>
  <Application>Microsoft Office PowerPoint</Application>
  <PresentationFormat>全屏显示(4:3)</PresentationFormat>
  <Paragraphs>558</Paragraphs>
  <Slides>46</Slides>
  <Notes>6</Notes>
  <HiddenSlides>2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46</vt:i4>
      </vt:variant>
    </vt:vector>
  </HeadingPairs>
  <TitlesOfParts>
    <vt:vector size="47" baseType="lpstr">
      <vt:lpstr>Office 主题</vt:lpstr>
      <vt:lpstr>      Probabilistic Proof System                  — An Introduction</vt:lpstr>
      <vt:lpstr>幻灯片 2</vt:lpstr>
      <vt:lpstr>Plan </vt:lpstr>
      <vt:lpstr>幻灯片 4</vt:lpstr>
      <vt:lpstr>幻灯片 5</vt:lpstr>
      <vt:lpstr> Traditional math proof: NP-proof system</vt:lpstr>
      <vt:lpstr>Zero knowledge interactive proof/argument</vt:lpstr>
      <vt:lpstr>Zero knowledge</vt:lpstr>
      <vt:lpstr>Witness Indist. Interactive proof/argument [FS90]</vt:lpstr>
      <vt:lpstr>An example: ZK proof for Graph Isomorphism</vt:lpstr>
      <vt:lpstr>Zero knowledge proofs for all NP [GMW 86]</vt:lpstr>
      <vt:lpstr>Zero knowledge proof for G-3C</vt:lpstr>
      <vt:lpstr>Zero knowledge proof for G-3C</vt:lpstr>
      <vt:lpstr>Zero knowledge proof for G-3C</vt:lpstr>
      <vt:lpstr>composition：sequential repetition</vt:lpstr>
      <vt:lpstr>Composition: parallel repetition</vt:lpstr>
      <vt:lpstr>Getting constant-round ZK proof for G-3C with negligible soundness error</vt:lpstr>
      <vt:lpstr>Application of GWM</vt:lpstr>
      <vt:lpstr>Non-interactive ZK proof/argument </vt:lpstr>
      <vt:lpstr>Some fundamental problems about NIZK</vt:lpstr>
      <vt:lpstr>幻灯片 21</vt:lpstr>
      <vt:lpstr>Our imagination is very limited!</vt:lpstr>
      <vt:lpstr>幻灯片 23</vt:lpstr>
      <vt:lpstr>In 1988, Ben-Or, Goldwasser, Kilian and Wigderson introduced multi-prover interactive proof.</vt:lpstr>
      <vt:lpstr>Multi-prover zero knowledge proofs for NP</vt:lpstr>
      <vt:lpstr>On the power of IP and MIP in the relativized world</vt:lpstr>
      <vt:lpstr>Surprising news came in Winter, 1989</vt:lpstr>
      <vt:lpstr>The Problem Permanent</vt:lpstr>
      <vt:lpstr>The interactive proof for Permanent</vt:lpstr>
      <vt:lpstr>The interactive proof for Permanent</vt:lpstr>
      <vt:lpstr>The interactive proof for Permanent</vt:lpstr>
      <vt:lpstr>幻灯片 32</vt:lpstr>
      <vt:lpstr>幻灯片 33</vt:lpstr>
      <vt:lpstr>Probabilistically checkable proof [PCP]--Defintion</vt:lpstr>
      <vt:lpstr>The power of MIP and its consequence</vt:lpstr>
      <vt:lpstr>The power of MIP and its consequence</vt:lpstr>
      <vt:lpstr>幻灯片 37</vt:lpstr>
      <vt:lpstr>Application of PCP 1:      communication-efficient argument</vt:lpstr>
      <vt:lpstr>Application of PCP 1:      communication-efficient argument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Probabilistic Proof System:            The Unexpected Interplay              Between Crypto and Complexity</dc:title>
  <cp:lastModifiedBy>LENOVO USER</cp:lastModifiedBy>
  <cp:revision>339</cp:revision>
  <dcterms:modified xsi:type="dcterms:W3CDTF">2011-02-08T08:07:03Z</dcterms:modified>
</cp:coreProperties>
</file>